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3" r:id="rId4"/>
    <p:sldMasterId id="2147483694" r:id="rId5"/>
    <p:sldMasterId id="2147483695" r:id="rId6"/>
  </p:sldMasterIdLst>
  <p:notesMasterIdLst>
    <p:notesMasterId r:id="rId29"/>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28B5E6A-B8A4-4C53-B5B1-074C592C87E1}">
  <a:tblStyle styleId="{728B5E6A-B8A4-4C53-B5B1-074C592C87E1}"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72620" autoAdjust="0"/>
  </p:normalViewPr>
  <p:slideViewPr>
    <p:cSldViewPr snapToGrid="0">
      <p:cViewPr varScale="1">
        <p:scale>
          <a:sx n="83" d="100"/>
          <a:sy n="83" d="100"/>
        </p:scale>
        <p:origin x="1638" y="78"/>
      </p:cViewPr>
      <p:guideLst/>
    </p:cSldViewPr>
  </p:slideViewPr>
  <p:outlineViewPr>
    <p:cViewPr>
      <p:scale>
        <a:sx n="33" d="100"/>
        <a:sy n="33" d="100"/>
      </p:scale>
      <p:origin x="0" y="-168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cs.google.com/presentation/d/1l1Lg2-ng9J5awRLnalKs9u11jqsSk1sn/edit?usp=sharing&amp;ouid=113132103316753524991&amp;rtpof=true&amp;sd=tru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stp-wa.org/teacher-leadership/resources/student-perception-projec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hinkingpathwayz.weebly.com/10-mindframes-visible-learning.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us.corwin.com/books/ten-mindframes-for-vl-261744"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cs.google.com/document/d/1QR0jAeXd7lCB3ewyyEUSF-e89QFfuasg/edit?usp=sharing&amp;ouid=113132103316753524991&amp;rtpof=true&amp;sd=tru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choolreforminitiative.org/download/three-levels-of-text-protocol/?wpdmdl=12706&amp;refresh=64928476a8f961687323766nload/three-levels-of-text-protoco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info.k-12leadership.org/5-dimensions-of-teaching-and-learning?_ga=2.125490318.507568460.1499115926-1715267409.1499115926"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k12.wa.us/sites/default/files/public/tpep/frameworks/marzano/Marzano%20at%20a%20Glance%202020.pdf" TargetMode="External"/><Relationship Id="rId4" Type="http://schemas.openxmlformats.org/officeDocument/2006/relationships/hyperlink" Target="https://www.k12.wa.us/sites/default/files/public/tpep/frameworks/danielson/2011_danielson_smart_card.pd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k12.wa.us/educator-support/teacherprincipal-evaluation-program"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k12.wa.us/educator-support/teacherprincipal-evaluation-program/frameworks-and-student-growth/student-growt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leducation.org/uploads/downloads/ELED-IntroLeadersTheirOwnLearningWhyStudentEngagedAssessmentMatters-0815.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ciea.org/blog/a-culturally-responsive-classroom-assessment-framework/"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k12.wa.us/sites/default/files/public/tpep/studentgrowth/Final%20Revised%20Student%20Growth%20Goal%20Rubrics.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quagliainstitute.org/"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visiblelearningmetax.co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dirty="0">
                <a:latin typeface="Arial"/>
                <a:ea typeface="Arial"/>
                <a:cs typeface="Arial"/>
                <a:sym typeface="Arial"/>
              </a:rPr>
              <a:t>Facilitator Notes:</a:t>
            </a:r>
            <a:endParaRPr sz="1100"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The purpose of this module is to help unpack the Critical Attribute of “Student Engagement in Assessment as it is used in the revised Student Growth Goal rubrics. It is recommended that facilitators follow the activities and keep the content of the module as close to the original as possible. It is encouraged that the facilitator add and personalize slides to make connections and forge alignment with other initiative and work with which the participants in the professional learning may be familiar.</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lang="en-US"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Times provided are an estimate and can be adjusted at the facilitator’s discretion. The structure of the activity may also be adjusted for context and audience.</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Information in </a:t>
            </a:r>
            <a:r>
              <a:rPr lang="en-US" sz="1100" i="1" dirty="0">
                <a:latin typeface="Arial"/>
                <a:ea typeface="Arial"/>
                <a:cs typeface="Arial"/>
                <a:sym typeface="Arial"/>
              </a:rPr>
              <a:t>italics</a:t>
            </a:r>
            <a:r>
              <a:rPr lang="en-US" sz="1100" dirty="0">
                <a:latin typeface="Arial"/>
                <a:ea typeface="Arial"/>
                <a:cs typeface="Arial"/>
                <a:sym typeface="Arial"/>
              </a:rPr>
              <a:t> are suggested language/directions for the facilitator to use with participants when leading the learning. Other notes to the facilitator are in </a:t>
            </a:r>
            <a:r>
              <a:rPr lang="en-US" sz="1100" b="1" dirty="0">
                <a:latin typeface="Arial"/>
                <a:ea typeface="Arial"/>
                <a:cs typeface="Arial"/>
                <a:sym typeface="Arial"/>
              </a:rPr>
              <a:t>bold</a:t>
            </a:r>
            <a:r>
              <a:rPr lang="en-US" sz="1100" dirty="0">
                <a:latin typeface="Arial"/>
                <a:ea typeface="Arial"/>
                <a:cs typeface="Arial"/>
                <a:sym typeface="Arial"/>
              </a:rPr>
              <a:t> or plain type.</a:t>
            </a:r>
            <a:endParaRPr sz="1100" dirty="0">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dirty="0">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endParaRPr sz="2000" dirty="0">
              <a:latin typeface="Quattrocento Sans"/>
              <a:ea typeface="Quattrocento Sans"/>
              <a:cs typeface="Quattrocento Sans"/>
              <a:sym typeface="Quattrocento Sans"/>
            </a:endParaRPr>
          </a:p>
        </p:txBody>
      </p:sp>
      <p:sp>
        <p:nvSpPr>
          <p:cNvPr id="341" name="Google Shape;34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4ea2cf2cd0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24ea2cf2cd0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Quattrocento Sans"/>
                <a:ea typeface="Quattrocento Sans"/>
                <a:cs typeface="Quattrocento Sans"/>
                <a:sym typeface="Quattrocento Sans"/>
              </a:rPr>
              <a:t>Facilitator note- This is the research that supports the why and benefits of student feedback and supports the previous slide. (3 mins) When clicking on the link you will need to enlarge the view. </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a:latin typeface="Quattrocento Sans"/>
                <a:ea typeface="Quattrocento Sans"/>
                <a:cs typeface="Quattrocento Sans"/>
                <a:sym typeface="Quattrocento Sans"/>
              </a:rPr>
              <a:t>Have participants review the links between the research by John Hattie/Visible Learning and Dr Russell Quaglia/Quaglia Institute of Student Voice &amp; Aspirations. Facilitator choice on how participants share their thoughts.  </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u="sng">
                <a:solidFill>
                  <a:srgbClr val="68829E"/>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rPr>
              <a:t>Student Voice and Visible Learning.pdf.pptx</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a:latin typeface="Quattrocento Sans"/>
              <a:ea typeface="Quattrocento Sans"/>
              <a:cs typeface="Quattrocento Sans"/>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
        <p:nvSpPr>
          <p:cNvPr id="451" name="Google Shape;451;g24ea2cf2cd0_0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4ea2cf2cd0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4ea2cf2cd0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dirty="0">
                <a:latin typeface="Quattrocento Sans"/>
                <a:ea typeface="Quattrocento Sans"/>
                <a:cs typeface="Quattrocento Sans"/>
                <a:sym typeface="Quattrocento Sans"/>
              </a:rPr>
              <a:t>Facilitator notes:  (2 mins) These benefits are outlined in our own Washington State </a:t>
            </a:r>
            <a:r>
              <a:rPr lang="en-US" u="sng" dirty="0">
                <a:solidFill>
                  <a:schemeClr val="hlink"/>
                </a:solidFill>
                <a:latin typeface="Quattrocento Sans"/>
                <a:ea typeface="Quattrocento Sans"/>
                <a:cs typeface="Quattrocento Sans"/>
                <a:sym typeface="Quattrocento Sans"/>
                <a:hlinkClick r:id="rId3"/>
              </a:rPr>
              <a:t>Student Perception Survey | CSTP</a:t>
            </a:r>
            <a:r>
              <a:rPr lang="en-US" dirty="0">
                <a:solidFill>
                  <a:srgbClr val="40403D"/>
                </a:solidFill>
                <a:latin typeface="Quattrocento Sans"/>
                <a:ea typeface="Quattrocento Sans"/>
                <a:cs typeface="Quattrocento Sans"/>
                <a:sym typeface="Quattrocento Sans"/>
              </a:rPr>
              <a:t>  as well as additional resources that support the use of perception surveys as a tool to gain feedback from students on their experience of the learning. </a:t>
            </a:r>
            <a:endParaRPr dirty="0">
              <a:solidFill>
                <a:srgbClr val="40403D"/>
              </a:solidFill>
              <a:latin typeface="Quattrocento Sans"/>
              <a:ea typeface="Quattrocento Sans"/>
              <a:cs typeface="Quattrocento Sans"/>
              <a:sym typeface="Quattrocento Sans"/>
            </a:endParaRPr>
          </a:p>
          <a:p>
            <a:pPr marL="0" lvl="0" indent="0" algn="l" rtl="0">
              <a:lnSpc>
                <a:spcPct val="90000"/>
              </a:lnSpc>
              <a:spcBef>
                <a:spcPts val="1200"/>
              </a:spcBef>
              <a:spcAft>
                <a:spcPts val="0"/>
              </a:spcAft>
              <a:buClr>
                <a:schemeClr val="dk1"/>
              </a:buClr>
              <a:buSzPts val="1100"/>
              <a:buFont typeface="Arial"/>
              <a:buNone/>
            </a:pPr>
            <a:endParaRPr dirty="0">
              <a:solidFill>
                <a:srgbClr val="40403D"/>
              </a:solidFill>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p:txBody>
      </p:sp>
      <p:sp>
        <p:nvSpPr>
          <p:cNvPr id="460" name="Google Shape;460;g24ea2cf2cd0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4ea2cf304b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4ea2cf304b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Facilitator Notes: (25 mins)</a:t>
            </a:r>
            <a:endParaRPr/>
          </a:p>
          <a:p>
            <a:pPr marL="0" lvl="0" indent="0" algn="l" rtl="0">
              <a:spcBef>
                <a:spcPts val="0"/>
              </a:spcBef>
              <a:spcAft>
                <a:spcPts val="0"/>
              </a:spcAft>
              <a:buNone/>
            </a:pPr>
            <a:r>
              <a:rPr lang="en-US"/>
              <a:t>Give participants time to read </a:t>
            </a:r>
            <a:r>
              <a:rPr lang="en-US" u="sng">
                <a:solidFill>
                  <a:srgbClr val="68829E"/>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rPr>
              <a:t>10 Mindframes for Visible Learning - THINKING PATHWAYS</a:t>
            </a:r>
            <a:r>
              <a:rPr lang="en-US"/>
              <a:t> (8 mins) </a:t>
            </a:r>
            <a:endParaRPr/>
          </a:p>
          <a:p>
            <a:pPr marL="0" lvl="0" indent="0" algn="l" rtl="0">
              <a:spcBef>
                <a:spcPts val="0"/>
              </a:spcBef>
              <a:spcAft>
                <a:spcPts val="0"/>
              </a:spcAft>
              <a:buNone/>
            </a:pPr>
            <a:r>
              <a:rPr lang="en-US"/>
              <a:t>Facilitate discussion on</a:t>
            </a:r>
            <a:r>
              <a:rPr lang="en-US" b="1"/>
              <a:t> Which mindframes align with your current practice and which ones are a challenge/next step? </a:t>
            </a:r>
            <a:r>
              <a:rPr lang="en-US"/>
              <a:t>(10 mins)</a:t>
            </a:r>
            <a:endParaRPr/>
          </a:p>
          <a:p>
            <a:pPr marL="0" lvl="0" indent="0" algn="l" rtl="0">
              <a:spcBef>
                <a:spcPts val="0"/>
              </a:spcBef>
              <a:spcAft>
                <a:spcPts val="0"/>
              </a:spcAft>
              <a:buNone/>
            </a:pPr>
            <a:r>
              <a:rPr lang="en-US"/>
              <a:t>In addition, make connections to the critical attributes of SGG: (7 mins)</a:t>
            </a:r>
            <a:endParaRPr/>
          </a:p>
          <a:p>
            <a:pPr marL="0" lvl="0" indent="0" algn="l" rtl="0">
              <a:spcBef>
                <a:spcPts val="0"/>
              </a:spcBef>
              <a:spcAft>
                <a:spcPts val="0"/>
              </a:spcAft>
              <a:buNone/>
            </a:pPr>
            <a:r>
              <a:rPr lang="en-US"/>
              <a:t>*Knowledge of Students</a:t>
            </a:r>
            <a:endParaRPr/>
          </a:p>
          <a:p>
            <a:pPr marL="0" lvl="0" indent="0" algn="l" rtl="0">
              <a:spcBef>
                <a:spcPts val="0"/>
              </a:spcBef>
              <a:spcAft>
                <a:spcPts val="0"/>
              </a:spcAft>
              <a:buNone/>
            </a:pPr>
            <a:r>
              <a:rPr lang="en-US"/>
              <a:t>*Essential Standards</a:t>
            </a:r>
            <a:endParaRPr/>
          </a:p>
          <a:p>
            <a:pPr marL="0" lvl="0" indent="0" algn="l" rtl="0">
              <a:spcBef>
                <a:spcPts val="0"/>
              </a:spcBef>
              <a:spcAft>
                <a:spcPts val="0"/>
              </a:spcAft>
              <a:buNone/>
            </a:pPr>
            <a:r>
              <a:rPr lang="en-US"/>
              <a:t>*Cognitive Engagement</a:t>
            </a:r>
            <a:endParaRPr/>
          </a:p>
          <a:p>
            <a:pPr marL="0" lvl="0" indent="0" algn="l" rtl="0">
              <a:spcBef>
                <a:spcPts val="0"/>
              </a:spcBef>
              <a:spcAft>
                <a:spcPts val="0"/>
              </a:spcAft>
              <a:buNone/>
            </a:pPr>
            <a:r>
              <a:rPr lang="en-US"/>
              <a:t>*Emotional Engagement</a:t>
            </a:r>
            <a:endParaRPr/>
          </a:p>
          <a:p>
            <a:pPr marL="0" lvl="0" indent="0" algn="l" rtl="0">
              <a:spcBef>
                <a:spcPts val="0"/>
              </a:spcBef>
              <a:spcAft>
                <a:spcPts val="0"/>
              </a:spcAft>
              <a:buNone/>
            </a:pPr>
            <a:r>
              <a:rPr lang="en-US"/>
              <a:t>*Formative and Summative Assessment</a:t>
            </a:r>
            <a:endParaRPr/>
          </a:p>
          <a:p>
            <a:pPr marL="0" lvl="0" indent="0" algn="l" rtl="0">
              <a:spcBef>
                <a:spcPts val="0"/>
              </a:spcBef>
              <a:spcAft>
                <a:spcPts val="0"/>
              </a:spcAft>
              <a:buNone/>
            </a:pPr>
            <a:r>
              <a:rPr lang="en-US"/>
              <a:t>*Student Engagement in Assessment</a:t>
            </a:r>
            <a:endParaRPr/>
          </a:p>
          <a:p>
            <a:pPr marL="0" lvl="0" indent="0" algn="l" rtl="0">
              <a:spcBef>
                <a:spcPts val="0"/>
              </a:spcBef>
              <a:spcAft>
                <a:spcPts val="0"/>
              </a:spcAft>
              <a:buNone/>
            </a:pPr>
            <a:r>
              <a:rPr lang="en-US"/>
              <a:t>*Feedback From Students on Their Experience of the Learning</a:t>
            </a:r>
            <a:endParaRPr/>
          </a:p>
          <a:p>
            <a:pPr marL="0" lvl="0" indent="0" algn="l" rtl="0">
              <a:spcBef>
                <a:spcPts val="0"/>
              </a:spcBef>
              <a:spcAft>
                <a:spcPts val="0"/>
              </a:spcAft>
              <a:buNone/>
            </a:pPr>
            <a:endParaRPr/>
          </a:p>
          <a:p>
            <a:pPr marL="0" lvl="0" indent="0" algn="l" rtl="0">
              <a:spcBef>
                <a:spcPts val="0"/>
              </a:spcBef>
              <a:spcAft>
                <a:spcPts val="0"/>
              </a:spcAft>
              <a:buNone/>
            </a:pPr>
            <a:r>
              <a:rPr lang="en-US" u="sng">
                <a:solidFill>
                  <a:schemeClr val="hlink"/>
                </a:solidFill>
                <a:hlinkClick r:id="rId4"/>
              </a:rPr>
              <a:t>Ten Mindframes for Visible Learning</a:t>
            </a:r>
            <a:r>
              <a:rPr lang="en-US"/>
              <a:t>: Book by John Hattie &amp; Klaus Zierer</a:t>
            </a:r>
            <a:endParaRPr/>
          </a:p>
          <a:p>
            <a:pPr marL="0" lvl="0" indent="0" algn="l" rtl="0">
              <a:spcBef>
                <a:spcPts val="0"/>
              </a:spcBef>
              <a:spcAft>
                <a:spcPts val="0"/>
              </a:spcAft>
              <a:buNone/>
            </a:pPr>
            <a:endParaRPr/>
          </a:p>
        </p:txBody>
      </p:sp>
      <p:sp>
        <p:nvSpPr>
          <p:cNvPr id="468" name="Google Shape;468;g24ea2cf304b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4efebf8e2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4efebf8e2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Quattrocento Sans"/>
                <a:ea typeface="Quattrocento Sans"/>
                <a:cs typeface="Quattrocento Sans"/>
                <a:sym typeface="Quattrocento Sans"/>
              </a:rPr>
              <a:t>Facilitator Notes: (10 mins) Concluding quotes for the Unpacking section of this module from </a:t>
            </a:r>
            <a:r>
              <a:rPr lang="en-US">
                <a:solidFill>
                  <a:srgbClr val="40403D"/>
                </a:solidFill>
                <a:latin typeface="Quattrocento Sans"/>
                <a:ea typeface="Quattrocento Sans"/>
                <a:cs typeface="Quattrocento Sans"/>
                <a:sym typeface="Quattrocento Sans"/>
              </a:rPr>
              <a:t>Street Data: a Next-generation model for Equity, Pedagogy, and School Transformation, Shane Safir/Jamila Dugan, pg 57, Ask participants to make connections between “Street Data” quotes and what has been covered in this module on Feedback From Students on Their Experience of the Learning. </a:t>
            </a:r>
            <a:endParaRPr>
              <a:solidFill>
                <a:srgbClr val="40403D"/>
              </a:solidFill>
              <a:latin typeface="Quattrocento Sans"/>
              <a:ea typeface="Quattrocento Sans"/>
              <a:cs typeface="Quattrocento Sans"/>
              <a:sym typeface="Quattrocento Sans"/>
            </a:endParaRPr>
          </a:p>
          <a:p>
            <a:pPr marL="0" lvl="0" indent="0" algn="l" rtl="0">
              <a:spcBef>
                <a:spcPts val="0"/>
              </a:spcBef>
              <a:spcAft>
                <a:spcPts val="0"/>
              </a:spcAft>
              <a:buNone/>
            </a:pPr>
            <a:r>
              <a:rPr lang="en-US" b="1">
                <a:solidFill>
                  <a:srgbClr val="40403D"/>
                </a:solidFill>
                <a:latin typeface="Quattrocento Sans"/>
                <a:ea typeface="Quattrocento Sans"/>
                <a:cs typeface="Quattrocento Sans"/>
                <a:sym typeface="Quattrocento Sans"/>
              </a:rPr>
              <a:t>Module 6 Connection: </a:t>
            </a:r>
            <a:endParaRPr b="1">
              <a:solidFill>
                <a:srgbClr val="40403D"/>
              </a:solidFill>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b="1" u="sng">
                <a:solidFill>
                  <a:schemeClr val="hlink"/>
                </a:solidFill>
                <a:latin typeface="Quattrocento Sans"/>
                <a:ea typeface="Quattrocento Sans"/>
                <a:cs typeface="Quattrocento Sans"/>
                <a:sym typeface="Quattrocento Sans"/>
                <a:hlinkClick r:id="rId3"/>
              </a:rPr>
              <a:t>Levels of Data.docx</a:t>
            </a:r>
            <a:endParaRPr b="1">
              <a:solidFill>
                <a:srgbClr val="FF0000"/>
              </a:solidFill>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b="1">
                <a:latin typeface="Quattrocento Sans"/>
                <a:ea typeface="Quattrocento Sans"/>
                <a:cs typeface="Quattrocento Sans"/>
                <a:sym typeface="Quattrocento Sans"/>
              </a:rPr>
              <a:t>Street Data: A Next Generation Model for Equity, Pedagogy, and Transformation, Shane Safir/Jamila Dugan, Pages 54-58</a:t>
            </a:r>
            <a:endParaRPr b="1">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b="1">
                <a:latin typeface="Quattrocento Sans"/>
                <a:ea typeface="Quattrocento Sans"/>
                <a:cs typeface="Quattrocento Sans"/>
                <a:sym typeface="Quattrocento Sans"/>
              </a:rPr>
              <a:t>Satellite Data:</a:t>
            </a:r>
            <a:r>
              <a:rPr lang="en-US">
                <a:latin typeface="Quattrocento Sans"/>
                <a:ea typeface="Quattrocento Sans"/>
                <a:cs typeface="Quattrocento Sans"/>
                <a:sym typeface="Quattrocento Sans"/>
              </a:rPr>
              <a:t> Data that hover far above the classroom and tell an important but incomplete story of equity. Satellite data encompass broad-brush quantitative measures like test scores, attendance patterns, and graduation rates, as well as adult indicators like teacher retention, principal attrition, and parent participation.  </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b="1">
                <a:latin typeface="Quattrocento Sans"/>
                <a:ea typeface="Quattrocento Sans"/>
                <a:cs typeface="Quattrocento Sans"/>
                <a:sym typeface="Quattrocento Sans"/>
              </a:rPr>
              <a:t>Map Data: </a:t>
            </a:r>
            <a:r>
              <a:rPr lang="en-US">
                <a:latin typeface="Quattrocento Sans"/>
                <a:ea typeface="Quattrocento Sans"/>
                <a:cs typeface="Quattrocento Sans"/>
                <a:sym typeface="Quattrocento Sans"/>
              </a:rPr>
              <a:t>Data that hover closer to the ground, providing a GPS of social-emotional, cultural, and learning trends within a school community. Map data include literacy levels gathered through “running records” where teachers listen to and code students reading aloud, rubric scores on common assessments, and surveys that reveal student, parent, or staff perception and satisfaction levels. </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b="1">
                <a:latin typeface="Quattrocento Sans"/>
                <a:ea typeface="Quattrocento Sans"/>
                <a:cs typeface="Quattrocento Sans"/>
                <a:sym typeface="Quattrocento Sans"/>
              </a:rPr>
              <a:t>Street Data:</a:t>
            </a:r>
            <a:r>
              <a:rPr lang="en-US">
                <a:latin typeface="Quattrocento Sans"/>
                <a:ea typeface="Quattrocento Sans"/>
                <a:cs typeface="Quattrocento Sans"/>
                <a:sym typeface="Quattrocento Sans"/>
              </a:rPr>
              <a:t> The qualitative, systematic, and experiential data that emerges at eye level and on lower frequencies when we train our brains to discern it. Street data is asset-based, building on the tenets of culturally responsive education by helping educators look for what’s right in our students, schools, and communities instead of seeking out what’s wrong. Street data embodies both an ethos and a change methodology that will transform how we analyze, diagnose, and assess everything from student learning to district improvement to policy. It offers us a new way to think about, gather, and make meaning of data. </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a:t>Summative assessments relate to satellite data.  In order to get to map and street level data, we need to consider the connection to being culturally responsive. </a:t>
            </a:r>
            <a:endParaRPr/>
          </a:p>
          <a:p>
            <a:pPr marL="0" lvl="0" indent="0" algn="l" rtl="0">
              <a:spcBef>
                <a:spcPts val="0"/>
              </a:spcBef>
              <a:spcAft>
                <a:spcPts val="0"/>
              </a:spcAft>
              <a:buNone/>
            </a:pPr>
            <a:endParaRPr>
              <a:solidFill>
                <a:srgbClr val="40403D"/>
              </a:solidFill>
              <a:latin typeface="Quattrocento Sans"/>
              <a:ea typeface="Quattrocento Sans"/>
              <a:cs typeface="Quattrocento Sans"/>
              <a:sym typeface="Quattrocento Sans"/>
            </a:endParaRPr>
          </a:p>
          <a:p>
            <a:pPr marL="0" lvl="0" indent="0" algn="l" rtl="0">
              <a:spcBef>
                <a:spcPts val="0"/>
              </a:spcBef>
              <a:spcAft>
                <a:spcPts val="0"/>
              </a:spcAft>
              <a:buNone/>
            </a:pPr>
            <a:endParaRPr>
              <a:solidFill>
                <a:srgbClr val="40403D"/>
              </a:solidFill>
              <a:latin typeface="Quattrocento Sans"/>
              <a:ea typeface="Quattrocento Sans"/>
              <a:cs typeface="Quattrocento Sans"/>
              <a:sym typeface="Quattrocento Sans"/>
            </a:endParaRPr>
          </a:p>
          <a:p>
            <a:pPr marL="0" lvl="0" indent="0" algn="l" rtl="0">
              <a:spcBef>
                <a:spcPts val="0"/>
              </a:spcBef>
              <a:spcAft>
                <a:spcPts val="0"/>
              </a:spcAft>
              <a:buNone/>
            </a:pPr>
            <a:endParaRPr>
              <a:solidFill>
                <a:srgbClr val="40403D"/>
              </a:solidFill>
              <a:latin typeface="Quattrocento Sans"/>
              <a:ea typeface="Quattrocento Sans"/>
              <a:cs typeface="Quattrocento Sans"/>
              <a:sym typeface="Quattrocento Sans"/>
            </a:endParaRPr>
          </a:p>
        </p:txBody>
      </p:sp>
      <p:sp>
        <p:nvSpPr>
          <p:cNvPr id="476" name="Google Shape;476;g24efebf8e2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2ab4b3e35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2ab4b3e35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Facilitator Notes: (5 mins)</a:t>
            </a:r>
            <a:endParaRPr/>
          </a:p>
          <a:p>
            <a:pPr marL="0" lvl="0" indent="0" algn="l" rtl="0">
              <a:spcBef>
                <a:spcPts val="0"/>
              </a:spcBef>
              <a:spcAft>
                <a:spcPts val="0"/>
              </a:spcAft>
              <a:buNone/>
            </a:pPr>
            <a:r>
              <a:rPr lang="en-US"/>
              <a:t>There are a number of different ways to obtain feedback from students.  Considerations for when in a lesson, unit or time of year is important to address with participants.  Ask participants if they could add other strategies to this list.  </a:t>
            </a:r>
            <a:endParaRPr/>
          </a:p>
        </p:txBody>
      </p:sp>
      <p:sp>
        <p:nvSpPr>
          <p:cNvPr id="484" name="Google Shape;484;g22ab4b3e35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4ea2cf2cd0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24ea2cf2cd0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a:solidFill>
                  <a:srgbClr val="222222"/>
                </a:solidFill>
                <a:latin typeface="Quattrocento Sans"/>
                <a:ea typeface="Quattrocento Sans"/>
                <a:cs typeface="Quattrocento Sans"/>
                <a:sym typeface="Quattrocento Sans"/>
              </a:rPr>
              <a:t>Facilitator Notes: While there are many ways to obtain student feedback, there are a lot of educational resources on how to conduct student surveys.  (25 mins)</a:t>
            </a:r>
            <a:endParaRPr>
              <a:solidFill>
                <a:srgbClr val="222222"/>
              </a:solidFill>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r>
              <a:rPr lang="en-US">
                <a:solidFill>
                  <a:srgbClr val="222222"/>
                </a:solidFill>
                <a:latin typeface="Quattrocento Sans"/>
                <a:ea typeface="Quattrocento Sans"/>
                <a:cs typeface="Quattrocento Sans"/>
                <a:sym typeface="Quattrocento Sans"/>
              </a:rPr>
              <a:t>1)Allow participants the opportunity to choose which resource they would like to explore.  (10 mins)</a:t>
            </a:r>
            <a:endParaRPr>
              <a:solidFill>
                <a:srgbClr val="222222"/>
              </a:solidFill>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r>
              <a:rPr lang="en-US">
                <a:solidFill>
                  <a:srgbClr val="222222"/>
                </a:solidFill>
                <a:latin typeface="Quattrocento Sans"/>
                <a:ea typeface="Quattrocento Sans"/>
                <a:cs typeface="Quattrocento Sans"/>
                <a:sym typeface="Quattrocento Sans"/>
              </a:rPr>
              <a:t>2)After reading have participants share about what they learned from the resource they selected.  Combining participants who read different resources may be beneficial if the group is large enough.  (15 mins)</a:t>
            </a:r>
            <a:endParaRPr>
              <a:solidFill>
                <a:srgbClr val="222222"/>
              </a:solidFill>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r>
              <a:rPr lang="en-US">
                <a:solidFill>
                  <a:srgbClr val="222222"/>
                </a:solidFill>
                <a:latin typeface="Quattrocento Sans"/>
                <a:ea typeface="Quattrocento Sans"/>
                <a:cs typeface="Quattrocento Sans"/>
                <a:sym typeface="Quattrocento Sans"/>
              </a:rPr>
              <a:t>Possible protocol to use for group discussion: </a:t>
            </a:r>
            <a:r>
              <a:rPr lang="en-US" u="sng">
                <a:solidFill>
                  <a:srgbClr val="222222"/>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rPr>
              <a:t>Three Levels of Text Protocol – School Reform Initiative</a:t>
            </a:r>
            <a:endParaRPr>
              <a:solidFill>
                <a:srgbClr val="222222"/>
              </a:solidFill>
              <a:latin typeface="Quattrocento Sans"/>
              <a:ea typeface="Quattrocento Sans"/>
              <a:cs typeface="Quattrocento Sans"/>
              <a:sym typeface="Quattrocento Sans"/>
            </a:endParaRPr>
          </a:p>
          <a:p>
            <a:pPr marL="0" lvl="0" indent="0" algn="l" rtl="0">
              <a:spcBef>
                <a:spcPts val="0"/>
              </a:spcBef>
              <a:spcAft>
                <a:spcPts val="0"/>
              </a:spcAft>
              <a:buNone/>
            </a:pPr>
            <a:endParaRPr>
              <a:solidFill>
                <a:srgbClr val="222222"/>
              </a:solidFill>
              <a:latin typeface="Quattrocento Sans"/>
              <a:ea typeface="Quattrocento Sans"/>
              <a:cs typeface="Quattrocento Sans"/>
              <a:sym typeface="Quattrocento Sans"/>
            </a:endParaRPr>
          </a:p>
          <a:p>
            <a:pPr marL="0" lvl="0" indent="0" algn="l" rtl="0">
              <a:spcBef>
                <a:spcPts val="0"/>
              </a:spcBef>
              <a:spcAft>
                <a:spcPts val="0"/>
              </a:spcAft>
              <a:buNone/>
            </a:pPr>
            <a:endParaRPr>
              <a:solidFill>
                <a:srgbClr val="222222"/>
              </a:solidFill>
              <a:latin typeface="Quattrocento Sans"/>
              <a:ea typeface="Quattrocento Sans"/>
              <a:cs typeface="Quattrocento Sans"/>
              <a:sym typeface="Quattrocento Sans"/>
            </a:endParaRPr>
          </a:p>
        </p:txBody>
      </p:sp>
      <p:sp>
        <p:nvSpPr>
          <p:cNvPr id="493" name="Google Shape;493;g24ea2cf2cd0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541fd377b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541fd377b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Facilitator Notes (10 mins)</a:t>
            </a:r>
            <a:endParaRPr/>
          </a:p>
          <a:p>
            <a:pPr marL="0" lvl="0" indent="0" algn="l" rtl="0">
              <a:spcBef>
                <a:spcPts val="0"/>
              </a:spcBef>
              <a:spcAft>
                <a:spcPts val="0"/>
              </a:spcAft>
              <a:buNone/>
            </a:pPr>
            <a:r>
              <a:rPr lang="en-US"/>
              <a:t>Zaretta Hammond explains how to listen with grace.  These are important reminders when collecting feedback from students and allowing them to share themselves with us. This slide supports the following activity where a teacher shares their authentic experience with student feedback. Have the participants share why this is important when receiving feedback from students and any experiences they have had in listening to student feedback. </a:t>
            </a:r>
            <a:endParaRPr/>
          </a:p>
        </p:txBody>
      </p:sp>
      <p:sp>
        <p:nvSpPr>
          <p:cNvPr id="501" name="Google Shape;501;g2541fd377b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4ea2cf304b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4ea2cf304b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Quattrocento Sans"/>
                <a:ea typeface="Quattrocento Sans"/>
                <a:cs typeface="Quattrocento Sans"/>
                <a:sym typeface="Quattrocento Sans"/>
              </a:rPr>
              <a:t>Facilitator Notes: (18 mins)</a:t>
            </a:r>
            <a:endParaRPr>
              <a:latin typeface="Quattrocento Sans"/>
              <a:ea typeface="Quattrocento Sans"/>
              <a:cs typeface="Quattrocento Sans"/>
              <a:sym typeface="Quattrocento Sans"/>
            </a:endParaRPr>
          </a:p>
          <a:p>
            <a:pPr marL="0" lvl="0" indent="0" algn="l" rtl="0">
              <a:spcBef>
                <a:spcPts val="0"/>
              </a:spcBef>
              <a:spcAft>
                <a:spcPts val="0"/>
              </a:spcAft>
              <a:buNone/>
            </a:pPr>
            <a:r>
              <a:rPr lang="en-US">
                <a:latin typeface="Quattrocento Sans"/>
                <a:ea typeface="Quattrocento Sans"/>
                <a:cs typeface="Quattrocento Sans"/>
                <a:sym typeface="Quattrocento Sans"/>
              </a:rPr>
              <a:t>Video 7:32 mins. Watch the video, “Getting Student Feedback About Your Teaching” and then have participants respond by discussing what information stuck with them and why. (10 mins)</a:t>
            </a:r>
            <a:endParaRPr>
              <a:latin typeface="Quattrocento Sans"/>
              <a:ea typeface="Quattrocento Sans"/>
              <a:cs typeface="Quattrocento Sans"/>
              <a:sym typeface="Quattrocento Sans"/>
            </a:endParaRPr>
          </a:p>
          <a:p>
            <a:pPr marL="0" lvl="0" indent="0" algn="l" rtl="0">
              <a:spcBef>
                <a:spcPts val="0"/>
              </a:spcBef>
              <a:spcAft>
                <a:spcPts val="0"/>
              </a:spcAft>
              <a:buNone/>
            </a:pPr>
            <a:r>
              <a:rPr lang="en-US">
                <a:latin typeface="Quattrocento Sans"/>
                <a:ea typeface="Quattrocento Sans"/>
                <a:cs typeface="Quattrocento Sans"/>
                <a:sym typeface="Quattrocento Sans"/>
              </a:rPr>
              <a:t>Comments from the video author:</a:t>
            </a:r>
            <a:endParaRPr>
              <a:latin typeface="Quattrocento Sans"/>
              <a:ea typeface="Quattrocento Sans"/>
              <a:cs typeface="Quattrocento Sans"/>
              <a:sym typeface="Quattrocento Sans"/>
            </a:endParaRPr>
          </a:p>
          <a:p>
            <a:pPr marL="0" lvl="0" indent="0" algn="l" rtl="0">
              <a:spcBef>
                <a:spcPts val="0"/>
              </a:spcBef>
              <a:spcAft>
                <a:spcPts val="0"/>
              </a:spcAft>
              <a:buNone/>
            </a:pPr>
            <a:r>
              <a:rPr lang="en-US">
                <a:solidFill>
                  <a:srgbClr val="131313"/>
                </a:solidFill>
                <a:latin typeface="Quattrocento Sans"/>
                <a:ea typeface="Quattrocento Sans"/>
                <a:cs typeface="Quattrocento Sans"/>
                <a:sym typeface="Quattrocento Sans"/>
              </a:rPr>
              <a:t>In this video, I share how I've dealt with student pushback in my classrooms. I'm looking at pushback as when students just aren't really digging what you're doing in the classroom. It's important to allow students to have a voice in your class, which I do through class debrief. I share how I conduct the debrief as well as times I've changed how I do things based on the feedback and times I stuck to the way I did things. </a:t>
            </a:r>
            <a:endParaRPr>
              <a:solidFill>
                <a:srgbClr val="131313"/>
              </a:solidFill>
              <a:latin typeface="Quattrocento Sans"/>
              <a:ea typeface="Quattrocento Sans"/>
              <a:cs typeface="Quattrocento Sans"/>
              <a:sym typeface="Quattrocento Sans"/>
            </a:endParaRPr>
          </a:p>
          <a:p>
            <a:pPr marL="0" lvl="0" indent="0" algn="l" rtl="0">
              <a:spcBef>
                <a:spcPts val="0"/>
              </a:spcBef>
              <a:spcAft>
                <a:spcPts val="0"/>
              </a:spcAft>
              <a:buNone/>
            </a:pPr>
            <a:r>
              <a:rPr lang="en-US">
                <a:solidFill>
                  <a:srgbClr val="131313"/>
                </a:solidFill>
                <a:latin typeface="Quattrocento Sans"/>
                <a:ea typeface="Quattrocento Sans"/>
                <a:cs typeface="Quattrocento Sans"/>
                <a:sym typeface="Quattrocento Sans"/>
              </a:rPr>
              <a:t>Cliffs Notes version: 🍎Tell students why you're doing what you're doing 🍎Give them opportunities to give feedback 🍎Don't take the feedback personally and always respond with 'thank you' 🍎Analyze the feedback</a:t>
            </a:r>
            <a:endParaRPr>
              <a:latin typeface="Quattrocento Sans"/>
              <a:ea typeface="Quattrocento Sans"/>
              <a:cs typeface="Quattrocento Sans"/>
              <a:sym typeface="Quattrocento Sans"/>
            </a:endParaRPr>
          </a:p>
        </p:txBody>
      </p:sp>
      <p:sp>
        <p:nvSpPr>
          <p:cNvPr id="509" name="Google Shape;509;g24ea2cf304b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1fb1c64da6f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1fb1c64da6f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latin typeface="Quattrocento Sans"/>
                <a:ea typeface="Quattrocento Sans"/>
                <a:cs typeface="Quattrocento Sans"/>
                <a:sym typeface="Quattrocento Sans"/>
              </a:rPr>
              <a:t>Facilitator Notes: Connecting to the Instructional Framework - (15 minutes)</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a:latin typeface="Quattrocento Sans"/>
                <a:ea typeface="Quattrocento Sans"/>
                <a:cs typeface="Quattrocento Sans"/>
                <a:sym typeface="Quattrocento Sans"/>
              </a:rPr>
              <a:t>5 minutes to highlight </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a:latin typeface="Quattrocento Sans"/>
                <a:ea typeface="Quattrocento Sans"/>
                <a:cs typeface="Quattrocento Sans"/>
                <a:sym typeface="Quattrocento Sans"/>
              </a:rPr>
              <a:t>10 minutes to share with elbow partner or in small  groups: Have participants discuss what connections they found, any patterns that they noticed and answer to the additional question.</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a:latin typeface="Quattrocento Sans"/>
                <a:ea typeface="Quattrocento Sans"/>
                <a:cs typeface="Quattrocento Sans"/>
                <a:sym typeface="Quattrocento Sans"/>
              </a:rPr>
              <a:t>Instructional Framework links:</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a:latin typeface="Quattrocento Sans"/>
                <a:ea typeface="Quattrocento Sans"/>
                <a:cs typeface="Quattrocento Sans"/>
                <a:sym typeface="Quattrocento Sans"/>
              </a:rPr>
              <a:t>CEL 5D+</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u="sng">
                <a:solidFill>
                  <a:schemeClr val="hlink"/>
                </a:solidFill>
                <a:latin typeface="Quattrocento Sans"/>
                <a:ea typeface="Quattrocento Sans"/>
                <a:cs typeface="Quattrocento Sans"/>
                <a:sym typeface="Quattrocento Sans"/>
                <a:hlinkClick r:id="rId3"/>
              </a:rPr>
              <a:t>CEL Framework</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a:latin typeface="Quattrocento Sans"/>
                <a:ea typeface="Quattrocento Sans"/>
                <a:cs typeface="Quattrocento Sans"/>
                <a:sym typeface="Quattrocento Sans"/>
              </a:rPr>
              <a:t>Danielson</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u="sng">
                <a:solidFill>
                  <a:schemeClr val="hlink"/>
                </a:solidFill>
                <a:latin typeface="Quattrocento Sans"/>
                <a:ea typeface="Quattrocento Sans"/>
                <a:cs typeface="Quattrocento Sans"/>
                <a:sym typeface="Quattrocento Sans"/>
                <a:hlinkClick r:id="rId4"/>
              </a:rPr>
              <a:t>Danielson Smart Card</a:t>
            </a:r>
            <a:r>
              <a:rPr lang="en-US">
                <a:latin typeface="Quattrocento Sans"/>
                <a:ea typeface="Quattrocento Sans"/>
                <a:cs typeface="Quattrocento Sans"/>
                <a:sym typeface="Quattrocento Sans"/>
              </a:rPr>
              <a:t> -needs to be updated</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a:latin typeface="Quattrocento Sans"/>
                <a:ea typeface="Quattrocento Sans"/>
                <a:cs typeface="Quattrocento Sans"/>
                <a:sym typeface="Quattrocento Sans"/>
              </a:rPr>
              <a:t>Marzano</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u="sng">
                <a:solidFill>
                  <a:schemeClr val="hlink"/>
                </a:solidFill>
                <a:latin typeface="Quattrocento Sans"/>
                <a:ea typeface="Quattrocento Sans"/>
                <a:cs typeface="Quattrocento Sans"/>
                <a:sym typeface="Quattrocento Sans"/>
                <a:hlinkClick r:id="rId5"/>
              </a:rPr>
              <a:t>Marzano at a Glance</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a:latin typeface="Quattrocento Sans"/>
                <a:ea typeface="Quattrocento Sans"/>
                <a:cs typeface="Quattrocento Sans"/>
                <a:sym typeface="Quattrocento Sans"/>
              </a:rPr>
              <a:t> </a:t>
            </a:r>
            <a:endParaRPr>
              <a:latin typeface="Quattrocento Sans"/>
              <a:ea typeface="Quattrocento Sans"/>
              <a:cs typeface="Quattrocento Sans"/>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
        <p:nvSpPr>
          <p:cNvPr id="517" name="Google Shape;517;g1fb1c64da6f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0595163a2c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20595163a2c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Quattrocento Sans"/>
                <a:ea typeface="Quattrocento Sans"/>
                <a:cs typeface="Quattrocento Sans"/>
                <a:sym typeface="Quattrocento Sans"/>
              </a:rPr>
              <a:t>Facilitator notes:  (15 min)</a:t>
            </a:r>
            <a:endParaRPr>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r>
              <a:rPr lang="en-US">
                <a:latin typeface="Quattrocento Sans"/>
                <a:ea typeface="Quattrocento Sans"/>
                <a:cs typeface="Quattrocento Sans"/>
                <a:sym typeface="Quattrocento Sans"/>
              </a:rPr>
              <a:t>Provide individual reflection time,( 5 minutes)</a:t>
            </a:r>
            <a:endParaRPr>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r>
              <a:rPr lang="en-US">
                <a:latin typeface="Quattrocento Sans"/>
                <a:ea typeface="Quattrocento Sans"/>
                <a:cs typeface="Quattrocento Sans"/>
                <a:sym typeface="Quattrocento Sans"/>
              </a:rPr>
              <a:t>Provide small group discussion time (consider if you want to group by job-alike or mixed groups, depending on audience), (10 minutes)</a:t>
            </a:r>
            <a:endParaRPr>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endParaRPr>
              <a:latin typeface="Quattrocento Sans"/>
              <a:ea typeface="Quattrocento Sans"/>
              <a:cs typeface="Quattrocento Sans"/>
              <a:sym typeface="Quattrocento Sans"/>
            </a:endParaRPr>
          </a:p>
        </p:txBody>
      </p:sp>
      <p:sp>
        <p:nvSpPr>
          <p:cNvPr id="525" name="Google Shape;525;g20595163a2c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290b03674c_3_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a:latin typeface="Arial"/>
                <a:ea typeface="Arial"/>
                <a:cs typeface="Arial"/>
                <a:sym typeface="Arial"/>
              </a:rPr>
              <a:t>Facilitator Notes:</a:t>
            </a:r>
            <a:endParaRPr sz="11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This slide shows the modules available to support implementation of the revised Student Growth Goals. This slide may be included or omitted at the facilitator’s discretion.</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i="1">
                <a:latin typeface="Arial"/>
                <a:ea typeface="Arial"/>
                <a:cs typeface="Arial"/>
                <a:sym typeface="Arial"/>
              </a:rPr>
              <a:t>These modules are offered to help deepen understanding of the Critical Attributes listed in the revised Student Growth Goal rubrics. The purpose is to open up understanding and discussion, not calibration. The learning in these slides offers an opportunity for groups to make collective meaning around the Critical Attributes in order to use the revised rubrics and engage in an evaluation process in a way that promotes learning, growth and reflection for students and educators.</a:t>
            </a:r>
            <a:endParaRPr sz="1100" i="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i="1">
                <a:latin typeface="Arial"/>
                <a:ea typeface="Arial"/>
                <a:cs typeface="Arial"/>
                <a:sym typeface="Arial"/>
              </a:rPr>
              <a:t>These modules are available on the OSPI-TPEP website: https://www.k12.wa.us/educator-support/teacherprincipal-evaluation-program/policy-and-resources/training-modules</a:t>
            </a:r>
            <a:endParaRPr sz="1100" i="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This slide shows the modules available to support implementation of the revised Student Growth Goals. This slide may be included or omitted at the facilitator’s discretion.</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a:p>
        </p:txBody>
      </p:sp>
      <p:sp>
        <p:nvSpPr>
          <p:cNvPr id="348" name="Google Shape;348;g1290b03674c_3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fb1c64da6f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fb1c64da6f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Facilitator Notes: Additional reading and resources for further learning. (5 mins)</a:t>
            </a:r>
            <a:endParaRPr/>
          </a:p>
        </p:txBody>
      </p:sp>
      <p:sp>
        <p:nvSpPr>
          <p:cNvPr id="533" name="Google Shape;533;g1fb1c64da6f_0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fb1c64da6f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1fb1c64da6f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a:solidFill>
                  <a:srgbClr val="40403D"/>
                </a:solidFill>
                <a:latin typeface="Quattrocento Sans"/>
                <a:ea typeface="Quattrocento Sans"/>
                <a:cs typeface="Quattrocento Sans"/>
                <a:sym typeface="Quattrocento Sans"/>
              </a:rPr>
              <a:t>Facilitator Notes: (5 mins), Share quotes</a:t>
            </a:r>
            <a:endParaRPr>
              <a:solidFill>
                <a:srgbClr val="40403D"/>
              </a:solidFill>
              <a:latin typeface="Quattrocento Sans"/>
              <a:ea typeface="Quattrocento Sans"/>
              <a:cs typeface="Quattrocento Sans"/>
              <a:sym typeface="Quattrocento Sans"/>
            </a:endParaRPr>
          </a:p>
          <a:p>
            <a:pPr marL="0" marR="762000" lvl="0" indent="0" algn="l" rtl="0">
              <a:lnSpc>
                <a:spcPct val="166000"/>
              </a:lnSpc>
              <a:spcBef>
                <a:spcPts val="500"/>
              </a:spcBef>
              <a:spcAft>
                <a:spcPts val="0"/>
              </a:spcAft>
              <a:buNone/>
            </a:pPr>
            <a:r>
              <a:rPr lang="en-US" i="1">
                <a:latin typeface="Quattrocento Sans"/>
                <a:ea typeface="Quattrocento Sans"/>
                <a:cs typeface="Quattrocento Sans"/>
                <a:sym typeface="Quattrocento Sans"/>
              </a:rPr>
              <a:t>*Tom Kane, Professor of Education and Economics at Harvard’s Graduate School of Education and leader of the MET project</a:t>
            </a:r>
            <a:endParaRPr i="1">
              <a:latin typeface="Quattrocento Sans"/>
              <a:ea typeface="Quattrocento Sans"/>
              <a:cs typeface="Quattrocento Sans"/>
              <a:sym typeface="Quattrocento Sans"/>
            </a:endParaRPr>
          </a:p>
          <a:p>
            <a:pPr marL="0" lvl="0" indent="0" algn="l" rtl="0">
              <a:lnSpc>
                <a:spcPct val="166000"/>
              </a:lnSpc>
              <a:spcBef>
                <a:spcPts val="2000"/>
              </a:spcBef>
              <a:spcAft>
                <a:spcPts val="0"/>
              </a:spcAft>
              <a:buNone/>
            </a:pPr>
            <a:r>
              <a:rPr lang="en-US" i="1">
                <a:latin typeface="Quattrocento Sans"/>
                <a:ea typeface="Quattrocento Sans"/>
                <a:cs typeface="Quattrocento Sans"/>
                <a:sym typeface="Quattrocento Sans"/>
              </a:rPr>
              <a:t>*Pg 214, Culturally Responsive Education in the Classroom - An Equity Framework for Pedagogy - Dr Adeyemi Stembridge</a:t>
            </a:r>
            <a:endParaRPr i="1">
              <a:latin typeface="Quattrocento Sans"/>
              <a:ea typeface="Quattrocento Sans"/>
              <a:cs typeface="Quattrocento Sans"/>
              <a:sym typeface="Quattrocento Sans"/>
            </a:endParaRPr>
          </a:p>
          <a:p>
            <a:pPr marL="914400" marR="762000" lvl="0" indent="0" algn="l" rtl="0">
              <a:lnSpc>
                <a:spcPct val="166000"/>
              </a:lnSpc>
              <a:spcBef>
                <a:spcPts val="1500"/>
              </a:spcBef>
              <a:spcAft>
                <a:spcPts val="0"/>
              </a:spcAft>
              <a:buNone/>
            </a:pPr>
            <a:endParaRPr i="1">
              <a:latin typeface="Quattrocento Sans"/>
              <a:ea typeface="Quattrocento Sans"/>
              <a:cs typeface="Quattrocento Sans"/>
              <a:sym typeface="Quattrocento Sans"/>
            </a:endParaRPr>
          </a:p>
          <a:p>
            <a:pPr marL="914400" marR="762000" lvl="0" indent="0" algn="l" rtl="0">
              <a:lnSpc>
                <a:spcPct val="166000"/>
              </a:lnSpc>
              <a:spcBef>
                <a:spcPts val="2000"/>
              </a:spcBef>
              <a:spcAft>
                <a:spcPts val="0"/>
              </a:spcAft>
              <a:buClr>
                <a:schemeClr val="dk1"/>
              </a:buClr>
              <a:buSzPts val="1100"/>
              <a:buFont typeface="Arial"/>
              <a:buNone/>
            </a:pPr>
            <a:endParaRPr i="1">
              <a:latin typeface="Quattrocento Sans"/>
              <a:ea typeface="Quattrocento Sans"/>
              <a:cs typeface="Quattrocento Sans"/>
              <a:sym typeface="Quattrocento Sans"/>
            </a:endParaRPr>
          </a:p>
          <a:p>
            <a:pPr marL="0" lvl="0" indent="0" algn="l" rtl="0">
              <a:lnSpc>
                <a:spcPct val="90000"/>
              </a:lnSpc>
              <a:spcBef>
                <a:spcPts val="2000"/>
              </a:spcBef>
              <a:spcAft>
                <a:spcPts val="0"/>
              </a:spcAft>
              <a:buNone/>
            </a:pPr>
            <a:endParaRPr>
              <a:solidFill>
                <a:srgbClr val="40403D"/>
              </a:solidFill>
              <a:latin typeface="Quattrocento Sans"/>
              <a:ea typeface="Quattrocento Sans"/>
              <a:cs typeface="Quattrocento Sans"/>
              <a:sym typeface="Quattrocento Sans"/>
            </a:endParaRPr>
          </a:p>
          <a:p>
            <a:pPr marL="0" lvl="0" indent="0" algn="ctr" rtl="0">
              <a:lnSpc>
                <a:spcPct val="90000"/>
              </a:lnSpc>
              <a:spcBef>
                <a:spcPts val="1000"/>
              </a:spcBef>
              <a:spcAft>
                <a:spcPts val="0"/>
              </a:spcAft>
              <a:buClr>
                <a:schemeClr val="dk1"/>
              </a:buClr>
              <a:buSzPts val="1100"/>
              <a:buFont typeface="Arial"/>
              <a:buNone/>
            </a:pPr>
            <a:endParaRPr>
              <a:solidFill>
                <a:srgbClr val="40403D"/>
              </a:solidFill>
              <a:latin typeface="Quattrocento Sans"/>
              <a:ea typeface="Quattrocento Sans"/>
              <a:cs typeface="Quattrocento Sans"/>
              <a:sym typeface="Quattrocento Sans"/>
            </a:endParaRPr>
          </a:p>
          <a:p>
            <a:pPr marL="0" lvl="0" indent="0" algn="ctr" rtl="0">
              <a:lnSpc>
                <a:spcPct val="90000"/>
              </a:lnSpc>
              <a:spcBef>
                <a:spcPts val="1000"/>
              </a:spcBef>
              <a:spcAft>
                <a:spcPts val="0"/>
              </a:spcAft>
              <a:buClr>
                <a:schemeClr val="dk1"/>
              </a:buClr>
              <a:buSzPts val="1100"/>
              <a:buFont typeface="Arial"/>
              <a:buNone/>
            </a:pPr>
            <a:endParaRPr>
              <a:solidFill>
                <a:srgbClr val="40403D"/>
              </a:solidFill>
              <a:latin typeface="Quattrocento Sans"/>
              <a:ea typeface="Quattrocento Sans"/>
              <a:cs typeface="Quattrocento Sans"/>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
        <p:nvSpPr>
          <p:cNvPr id="541" name="Google Shape;541;g1fb1c64da6f_0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1181177a36_1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21181177a36_1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Facilitator Notes: Closure: (5 mins) - read quote/questions/links/contacts</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If helpful, please feel free to share the </a:t>
            </a:r>
            <a:r>
              <a:rPr lang="en-US" dirty="0" err="1">
                <a:latin typeface="Quattrocento Sans"/>
                <a:ea typeface="Quattrocento Sans"/>
                <a:cs typeface="Quattrocento Sans"/>
                <a:sym typeface="Quattrocento Sans"/>
              </a:rPr>
              <a:t>url</a:t>
            </a:r>
            <a:r>
              <a:rPr lang="en-US" dirty="0">
                <a:latin typeface="Quattrocento Sans"/>
                <a:ea typeface="Quattrocento Sans"/>
                <a:cs typeface="Quattrocento Sans"/>
                <a:sym typeface="Quattrocento Sans"/>
              </a:rPr>
              <a:t> for the TPEP </a:t>
            </a:r>
            <a:r>
              <a:rPr lang="en-US" dirty="0" err="1">
                <a:latin typeface="Quattrocento Sans"/>
                <a:ea typeface="Quattrocento Sans"/>
                <a:cs typeface="Quattrocento Sans"/>
                <a:sym typeface="Quattrocento Sans"/>
              </a:rPr>
              <a:t>website:</a:t>
            </a:r>
            <a:r>
              <a:rPr lang="en-US" u="sng" dirty="0" err="1">
                <a:solidFill>
                  <a:schemeClr val="hlink"/>
                </a:solidFill>
                <a:latin typeface="Quattrocento Sans"/>
                <a:ea typeface="Quattrocento Sans"/>
                <a:cs typeface="Quattrocento Sans"/>
                <a:sym typeface="Quattrocento Sans"/>
                <a:hlinkClick r:id="rId3"/>
              </a:rPr>
              <a:t>https</a:t>
            </a:r>
            <a:r>
              <a:rPr lang="en-US" u="sng" dirty="0">
                <a:solidFill>
                  <a:schemeClr val="hlink"/>
                </a:solidFill>
                <a:latin typeface="Quattrocento Sans"/>
                <a:ea typeface="Quattrocento Sans"/>
                <a:cs typeface="Quattrocento Sans"/>
                <a:sym typeface="Quattrocento Sans"/>
                <a:hlinkClick r:id="rId3"/>
              </a:rPr>
              <a:t>://www.k12.wa.us/educator-support/teacherprincipal-evaluation-program</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And the direct link to the Student Growth Goals page: </a:t>
            </a:r>
            <a:r>
              <a:rPr lang="en-US" u="sng" dirty="0">
                <a:solidFill>
                  <a:schemeClr val="hlink"/>
                </a:solidFill>
                <a:latin typeface="Quattrocento Sans"/>
                <a:ea typeface="Quattrocento Sans"/>
                <a:cs typeface="Quattrocento Sans"/>
                <a:sym typeface="Quattrocento Sans"/>
                <a:hlinkClick r:id="rId4"/>
              </a:rPr>
              <a:t>https://www.k12.wa.us/educator-support/teacherprincipal-evaluation-program/frameworks-and-student-growth/student-growth</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t>For questions, please contact OSPI at tpep.k12.wa.us</a:t>
            </a:r>
          </a:p>
          <a:p>
            <a:pPr marL="0" lvl="0" indent="0" algn="l" rtl="0">
              <a:spcBef>
                <a:spcPts val="0"/>
              </a:spcBef>
              <a:spcAft>
                <a:spcPts val="0"/>
              </a:spcAft>
              <a:buClr>
                <a:schemeClr val="dk1"/>
              </a:buClr>
              <a:buSzPts val="1400"/>
              <a:buFont typeface="Arial"/>
              <a:buNone/>
            </a:pPr>
            <a:endParaRPr lang="en-US" dirty="0"/>
          </a:p>
          <a:p>
            <a:pPr marL="0" lvl="0" indent="0" algn="l" rtl="0">
              <a:spcBef>
                <a:spcPts val="0"/>
              </a:spcBef>
              <a:spcAft>
                <a:spcPts val="0"/>
              </a:spcAft>
              <a:buNone/>
            </a:pPr>
            <a:endParaRPr dirty="0"/>
          </a:p>
        </p:txBody>
      </p:sp>
      <p:sp>
        <p:nvSpPr>
          <p:cNvPr id="549" name="Google Shape;549;g21181177a36_1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290b03674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1290b03674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a:latin typeface="Quattrocento Sans"/>
                <a:ea typeface="Quattrocento Sans"/>
                <a:cs typeface="Quattrocento Sans"/>
                <a:sym typeface="Quattrocento Sans"/>
              </a:rPr>
              <a:t>Facilitator Notes:</a:t>
            </a:r>
            <a:endParaRPr b="1">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r>
              <a:rPr lang="en-US">
                <a:latin typeface="Quattrocento Sans"/>
                <a:ea typeface="Quattrocento Sans"/>
                <a:cs typeface="Quattrocento Sans"/>
                <a:sym typeface="Quattrocento Sans"/>
              </a:rPr>
              <a:t>Total time for all sections of this module = 169 mins without optional activity, 179 mins with optional activity </a:t>
            </a:r>
            <a:endParaRPr>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r>
              <a:rPr lang="en-US">
                <a:latin typeface="Quattrocento Sans"/>
                <a:ea typeface="Quattrocento Sans"/>
                <a:cs typeface="Quattrocento Sans"/>
                <a:sym typeface="Quattrocento Sans"/>
              </a:rPr>
              <a:t>The module is designed with flexibility in mind based on available time and options for asynchronous reading or viewing prior to meeting. Due to the length of this module, it is advised to break this up over several learning opportunities.  </a:t>
            </a:r>
            <a:endParaRPr>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endParaRPr>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endParaRPr>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r>
              <a:rPr lang="en-US">
                <a:latin typeface="Quattrocento Sans"/>
                <a:ea typeface="Quattrocento Sans"/>
                <a:cs typeface="Quattrocento Sans"/>
                <a:sym typeface="Quattrocento Sans"/>
              </a:rPr>
              <a:t>  Materials needed:</a:t>
            </a:r>
            <a:endParaRPr>
              <a:latin typeface="Quattrocento Sans"/>
              <a:ea typeface="Quattrocento Sans"/>
              <a:cs typeface="Quattrocento Sans"/>
              <a:sym typeface="Quattrocento Sans"/>
            </a:endParaRPr>
          </a:p>
          <a:p>
            <a:pPr marL="457200" lvl="0" indent="-304800" algn="l" rtl="0">
              <a:lnSpc>
                <a:spcPct val="100000"/>
              </a:lnSpc>
              <a:spcBef>
                <a:spcPts val="0"/>
              </a:spcBef>
              <a:spcAft>
                <a:spcPts val="0"/>
              </a:spcAft>
              <a:buSzPts val="1200"/>
              <a:buFont typeface="Quattrocento Sans"/>
              <a:buChar char="●"/>
            </a:pPr>
            <a:r>
              <a:rPr lang="en-US">
                <a:latin typeface="Quattrocento Sans"/>
                <a:ea typeface="Quattrocento Sans"/>
                <a:cs typeface="Quattrocento Sans"/>
                <a:sym typeface="Quattrocento Sans"/>
              </a:rPr>
              <a:t>Copy of instructional frameworks</a:t>
            </a:r>
            <a:endParaRPr>
              <a:latin typeface="Quattrocento Sans"/>
              <a:ea typeface="Quattrocento Sans"/>
              <a:cs typeface="Quattrocento Sans"/>
              <a:sym typeface="Quattrocento Sans"/>
            </a:endParaRPr>
          </a:p>
          <a:p>
            <a:pPr marL="457200" lvl="0" indent="-304800" algn="l" rtl="0">
              <a:lnSpc>
                <a:spcPct val="100000"/>
              </a:lnSpc>
              <a:spcBef>
                <a:spcPts val="0"/>
              </a:spcBef>
              <a:spcAft>
                <a:spcPts val="0"/>
              </a:spcAft>
              <a:buSzPts val="1200"/>
              <a:buFont typeface="Quattrocento Sans"/>
              <a:buChar char="●"/>
            </a:pPr>
            <a:r>
              <a:rPr lang="en-US">
                <a:latin typeface="Quattrocento Sans"/>
                <a:ea typeface="Quattrocento Sans"/>
                <a:cs typeface="Quattrocento Sans"/>
                <a:sym typeface="Quattrocento Sans"/>
              </a:rPr>
              <a:t>SSG rubric</a:t>
            </a:r>
            <a:endParaRPr>
              <a:latin typeface="Quattrocento Sans"/>
              <a:ea typeface="Quattrocento Sans"/>
              <a:cs typeface="Quattrocento Sans"/>
              <a:sym typeface="Quattrocento Sans"/>
            </a:endParaRPr>
          </a:p>
          <a:p>
            <a:pPr marL="457200" lvl="0" indent="-317500" algn="l" rtl="0">
              <a:lnSpc>
                <a:spcPct val="100000"/>
              </a:lnSpc>
              <a:spcBef>
                <a:spcPts val="0"/>
              </a:spcBef>
              <a:spcAft>
                <a:spcPts val="0"/>
              </a:spcAft>
              <a:buSzPts val="1400"/>
              <a:buFont typeface="Quattrocento Sans"/>
              <a:buChar char="●"/>
            </a:pPr>
            <a:r>
              <a:rPr lang="en-US">
                <a:latin typeface="Quattrocento Sans"/>
                <a:ea typeface="Quattrocento Sans"/>
                <a:cs typeface="Quattrocento Sans"/>
                <a:sym typeface="Quattrocento Sans"/>
              </a:rPr>
              <a:t>Articles and video links provided in slide notes</a:t>
            </a:r>
            <a:endParaRPr>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endParaRPr>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r>
              <a:rPr lang="en-US">
                <a:latin typeface="Quattrocento Sans"/>
                <a:ea typeface="Quattrocento Sans"/>
                <a:cs typeface="Quattrocento Sans"/>
                <a:sym typeface="Quattrocento Sans"/>
              </a:rPr>
              <a:t> </a:t>
            </a:r>
            <a:endParaRPr>
              <a:latin typeface="Quattrocento Sans"/>
              <a:ea typeface="Quattrocento Sans"/>
              <a:cs typeface="Quattrocento Sans"/>
              <a:sym typeface="Quattrocento Sans"/>
            </a:endParaRPr>
          </a:p>
        </p:txBody>
      </p:sp>
      <p:sp>
        <p:nvSpPr>
          <p:cNvPr id="390" name="Google Shape;390;g1290b03674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5c4b8ef31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15c4b8ef315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endParaRPr>
              <a:solidFill>
                <a:srgbClr val="40403D"/>
              </a:solidFill>
              <a:latin typeface="Quattrocento Sans"/>
              <a:ea typeface="Quattrocento Sans"/>
              <a:cs typeface="Quattrocento Sans"/>
              <a:sym typeface="Quattrocento Sans"/>
            </a:endParaRPr>
          </a:p>
          <a:p>
            <a:pPr marL="0" lvl="0" indent="0" algn="l" rtl="0">
              <a:spcBef>
                <a:spcPts val="0"/>
              </a:spcBef>
              <a:spcAft>
                <a:spcPts val="0"/>
              </a:spcAft>
              <a:buNone/>
            </a:pPr>
            <a:r>
              <a:rPr lang="en-US">
                <a:latin typeface="Quattrocento Sans"/>
                <a:ea typeface="Quattrocento Sans"/>
                <a:cs typeface="Quattrocento Sans"/>
                <a:sym typeface="Quattrocento Sans"/>
              </a:rPr>
              <a:t>Facilitator Notes: Review learning targets</a:t>
            </a: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solidFill>
                <a:srgbClr val="40403D"/>
              </a:solidFill>
              <a:latin typeface="Quattrocento Sans"/>
              <a:ea typeface="Quattrocento Sans"/>
              <a:cs typeface="Quattrocento Sans"/>
              <a:sym typeface="Quattrocento Sans"/>
            </a:endParaRPr>
          </a:p>
          <a:p>
            <a:pPr marL="0" lvl="0" indent="0" algn="l" rtl="0">
              <a:lnSpc>
                <a:spcPct val="70000"/>
              </a:lnSpc>
              <a:spcBef>
                <a:spcPts val="600"/>
              </a:spcBef>
              <a:spcAft>
                <a:spcPts val="0"/>
              </a:spcAft>
              <a:buClr>
                <a:schemeClr val="dk1"/>
              </a:buClr>
              <a:buSzPts val="1100"/>
              <a:buFont typeface="Arial"/>
              <a:buNone/>
            </a:pPr>
            <a:endParaRPr>
              <a:solidFill>
                <a:srgbClr val="40403D"/>
              </a:solidFill>
              <a:latin typeface="Quattrocento Sans"/>
              <a:ea typeface="Quattrocento Sans"/>
              <a:cs typeface="Quattrocento Sans"/>
              <a:sym typeface="Quattrocento Sans"/>
            </a:endParaRPr>
          </a:p>
          <a:p>
            <a:pPr marL="457200" lvl="0" indent="0" algn="l" rtl="0">
              <a:lnSpc>
                <a:spcPct val="70000"/>
              </a:lnSpc>
              <a:spcBef>
                <a:spcPts val="600"/>
              </a:spcBef>
              <a:spcAft>
                <a:spcPts val="0"/>
              </a:spcAft>
              <a:buNone/>
            </a:pPr>
            <a:endParaRPr>
              <a:latin typeface="Quattrocento Sans"/>
              <a:ea typeface="Quattrocento Sans"/>
              <a:cs typeface="Quattrocento Sans"/>
              <a:sym typeface="Quattrocento Sans"/>
            </a:endParaRPr>
          </a:p>
          <a:p>
            <a:pPr marL="457200" lvl="0" indent="0" algn="l" rtl="0">
              <a:lnSpc>
                <a:spcPct val="70000"/>
              </a:lnSpc>
              <a:spcBef>
                <a:spcPts val="600"/>
              </a:spcBef>
              <a:spcAft>
                <a:spcPts val="0"/>
              </a:spcAft>
              <a:buClr>
                <a:schemeClr val="dk1"/>
              </a:buClr>
              <a:buSzPts val="1100"/>
              <a:buFont typeface="Arial"/>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r>
              <a:rPr lang="en-US">
                <a:latin typeface="Quattrocento Sans"/>
                <a:ea typeface="Quattrocento Sans"/>
                <a:cs typeface="Quattrocento Sans"/>
                <a:sym typeface="Quattrocento Sans"/>
              </a:rPr>
              <a:t>   </a:t>
            </a:r>
            <a:endParaRPr>
              <a:latin typeface="Quattrocento Sans"/>
              <a:ea typeface="Quattrocento Sans"/>
              <a:cs typeface="Quattrocento Sans"/>
              <a:sym typeface="Quattrocento Sans"/>
            </a:endParaRPr>
          </a:p>
        </p:txBody>
      </p:sp>
      <p:sp>
        <p:nvSpPr>
          <p:cNvPr id="398" name="Google Shape;398;g15c4b8ef315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20dba3a867_0_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120dba3a867_0_0:notes"/>
          <p:cNvSpPr txBox="1">
            <a:spLocks noGrp="1"/>
          </p:cNvSpPr>
          <p:nvPr>
            <p:ph type="body" idx="1"/>
          </p:nvPr>
        </p:nvSpPr>
        <p:spPr>
          <a:xfrm>
            <a:off x="685800" y="4343401"/>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US">
                <a:latin typeface="Quattrocento Sans"/>
                <a:ea typeface="Quattrocento Sans"/>
                <a:cs typeface="Quattrocento Sans"/>
                <a:sym typeface="Quattrocento Sans"/>
              </a:rPr>
              <a:t>Facilitator Notes: Activator - (10 mins) </a:t>
            </a:r>
            <a:endParaRPr>
              <a:latin typeface="Quattrocento Sans"/>
              <a:ea typeface="Quattrocento Sans"/>
              <a:cs typeface="Quattrocento Sans"/>
              <a:sym typeface="Quattrocento Sans"/>
            </a:endParaRPr>
          </a:p>
          <a:p>
            <a:pPr marL="0" lvl="0" indent="0" algn="l" rtl="0">
              <a:spcBef>
                <a:spcPts val="0"/>
              </a:spcBef>
              <a:spcAft>
                <a:spcPts val="0"/>
              </a:spcAft>
              <a:buNone/>
            </a:pPr>
            <a:r>
              <a:rPr lang="en-US">
                <a:latin typeface="Quattrocento Sans"/>
                <a:ea typeface="Quattrocento Sans"/>
                <a:cs typeface="Quattrocento Sans"/>
                <a:sym typeface="Quattrocento Sans"/>
              </a:rPr>
              <a:t>Have participants reflect on the activator questions.  Facilitator choice on how participants share their thoughts.  </a:t>
            </a:r>
            <a:endParaRPr>
              <a:latin typeface="Quattrocento Sans"/>
              <a:ea typeface="Quattrocento Sans"/>
              <a:cs typeface="Quattrocento Sans"/>
              <a:sym typeface="Quattrocento Sans"/>
            </a:endParaRPr>
          </a:p>
        </p:txBody>
      </p:sp>
      <p:sp>
        <p:nvSpPr>
          <p:cNvPr id="407" name="Google Shape;407;g120dba3a867_0_0:notes"/>
          <p:cNvSpPr txBox="1">
            <a:spLocks noGrp="1"/>
          </p:cNvSpPr>
          <p:nvPr>
            <p:ph type="sldNum" idx="12"/>
          </p:nvPr>
        </p:nvSpPr>
        <p:spPr>
          <a:xfrm>
            <a:off x="3884614" y="8685213"/>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0462c2170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0462c2170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Quattrocento Sans"/>
                <a:ea typeface="Quattrocento Sans"/>
                <a:cs typeface="Quattrocento Sans"/>
                <a:sym typeface="Quattrocento Sans"/>
              </a:rPr>
              <a:t>Facilitator Notes: (2 minutes)</a:t>
            </a:r>
            <a:endParaRPr>
              <a:latin typeface="Quattrocento Sans"/>
              <a:ea typeface="Quattrocento Sans"/>
              <a:cs typeface="Quattrocento Sans"/>
              <a:sym typeface="Quattrocento Sans"/>
            </a:endParaRPr>
          </a:p>
          <a:p>
            <a:pPr marL="0" lvl="0" indent="0" algn="l" rtl="0">
              <a:spcBef>
                <a:spcPts val="0"/>
              </a:spcBef>
              <a:spcAft>
                <a:spcPts val="0"/>
              </a:spcAft>
              <a:buNone/>
            </a:pPr>
            <a:r>
              <a:rPr lang="en-US">
                <a:latin typeface="Quattrocento Sans"/>
                <a:ea typeface="Quattrocento Sans"/>
                <a:cs typeface="Quattrocento Sans"/>
                <a:sym typeface="Quattrocento Sans"/>
              </a:rPr>
              <a:t>Review the content of the slide to make connections between student feedback in  Modules 6 Formative &amp; Summative Assessments/Feedback and Module 7, Student Engagement in Assessment.  </a:t>
            </a:r>
            <a:endParaRPr>
              <a:latin typeface="Quattrocento Sans"/>
              <a:ea typeface="Quattrocento Sans"/>
              <a:cs typeface="Quattrocento Sans"/>
              <a:sym typeface="Quattrocento Sans"/>
            </a:endParaRPr>
          </a:p>
          <a:p>
            <a:pPr marL="0" lvl="0" indent="0" algn="l" rtl="0">
              <a:spcBef>
                <a:spcPts val="0"/>
              </a:spcBef>
              <a:spcAft>
                <a:spcPts val="0"/>
              </a:spcAft>
              <a:buNone/>
            </a:pPr>
            <a:r>
              <a:rPr lang="en-US">
                <a:latin typeface="Quattrocento Sans"/>
                <a:ea typeface="Quattrocento Sans"/>
                <a:cs typeface="Quattrocento Sans"/>
                <a:sym typeface="Quattrocento Sans"/>
              </a:rPr>
              <a:t>Facilitators may choose to revisit this article used in previous modules: </a:t>
            </a:r>
            <a:r>
              <a:rPr lang="en-US" u="sng">
                <a:solidFill>
                  <a:schemeClr val="hlink"/>
                </a:solidFill>
                <a:latin typeface="Quattrocento Sans"/>
                <a:ea typeface="Quattrocento Sans"/>
                <a:cs typeface="Quattrocento Sans"/>
                <a:sym typeface="Quattrocento Sans"/>
                <a:hlinkClick r:id="rId3"/>
              </a:rPr>
              <a:t>Why Student-‐Engaged Assessment Matters</a:t>
            </a:r>
            <a:r>
              <a:rPr lang="en-US">
                <a:latin typeface="Quattrocento Sans"/>
                <a:ea typeface="Quattrocento Sans"/>
                <a:cs typeface="Quattrocento Sans"/>
                <a:sym typeface="Quattrocento Sans"/>
              </a:rPr>
              <a:t>, Leader of Their Own Learning: Transforming Schools through Student-Engaged Assessment  ELE Education.org, 2014.</a:t>
            </a:r>
            <a:endParaRPr>
              <a:latin typeface="Quattrocento Sans"/>
              <a:ea typeface="Quattrocento Sans"/>
              <a:cs typeface="Quattrocento Sans"/>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
        <p:nvSpPr>
          <p:cNvPr id="416" name="Google Shape;416;g20462c2170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4ea2cf2cd0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4ea2cf2cd0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Quattrocento Sans"/>
                <a:ea typeface="Quattrocento Sans"/>
                <a:cs typeface="Quattrocento Sans"/>
                <a:sym typeface="Quattrocento Sans"/>
              </a:rPr>
              <a:t>Facilitator Notes: (2 minutes) This slide is a revisit to the previous module, demonstrating how culturally responsive assessment includes students providing feedback about their learning experiences.  </a:t>
            </a: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r>
              <a:rPr lang="en-US" dirty="0">
                <a:latin typeface="Quattrocento Sans"/>
                <a:ea typeface="Quattrocento Sans"/>
                <a:cs typeface="Quattrocento Sans"/>
                <a:sym typeface="Quattrocento Sans"/>
              </a:rPr>
              <a:t>This  article from </a:t>
            </a:r>
            <a:r>
              <a:rPr lang="en-US" dirty="0">
                <a:solidFill>
                  <a:srgbClr val="FFFFFF"/>
                </a:solidFill>
                <a:highlight>
                  <a:srgbClr val="231F20"/>
                </a:highlight>
                <a:latin typeface="Arial"/>
                <a:ea typeface="Arial"/>
                <a:cs typeface="Arial"/>
                <a:sym typeface="Arial"/>
              </a:rPr>
              <a:t>The National Center for the Improvement of Educational Assessment, Inc. </a:t>
            </a:r>
            <a:r>
              <a:rPr lang="en-US" dirty="0">
                <a:latin typeface="Quattrocento Sans"/>
                <a:ea typeface="Quattrocento Sans"/>
                <a:cs typeface="Quattrocento Sans"/>
                <a:sym typeface="Quattrocento Sans"/>
              </a:rPr>
              <a:t>was referenced in Module 7:   </a:t>
            </a:r>
            <a:r>
              <a:rPr lang="en-US" u="sng" dirty="0">
                <a:solidFill>
                  <a:schemeClr val="hlink"/>
                </a:solidFill>
                <a:latin typeface="Quattrocento Sans"/>
                <a:ea typeface="Quattrocento Sans"/>
                <a:cs typeface="Quattrocento Sans"/>
                <a:sym typeface="Quattrocento Sans"/>
                <a:hlinkClick r:id="rId3"/>
              </a:rPr>
              <a:t>A Culturally Responsive Classroom Assessment Framework</a:t>
            </a:r>
            <a:r>
              <a:rPr lang="en-US" dirty="0">
                <a:latin typeface="Quattrocento Sans"/>
                <a:ea typeface="Quattrocento Sans"/>
                <a:cs typeface="Quattrocento Sans"/>
                <a:sym typeface="Quattrocento Sans"/>
              </a:rPr>
              <a:t> - author Carla Evans, September 9, 2021.</a:t>
            </a:r>
            <a:endParaRPr dirty="0">
              <a:latin typeface="Quattrocento Sans"/>
              <a:ea typeface="Quattrocento Sans"/>
              <a:cs typeface="Quattrocento Sans"/>
              <a:sym typeface="Quattrocento Sans"/>
            </a:endParaRPr>
          </a:p>
          <a:p>
            <a:pPr marL="0" lvl="0" indent="0" algn="l" rtl="0">
              <a:spcBef>
                <a:spcPts val="0"/>
              </a:spcBef>
              <a:spcAft>
                <a:spcPts val="0"/>
              </a:spcAft>
              <a:buNone/>
            </a:pPr>
            <a:r>
              <a:rPr lang="en-US" dirty="0">
                <a:latin typeface="Quattrocento Sans"/>
                <a:ea typeface="Quattrocento Sans"/>
                <a:cs typeface="Quattrocento Sans"/>
                <a:sym typeface="Quattrocento Sans"/>
              </a:rPr>
              <a:t>A Culturally Responsive Classroom Assessment Framework: </a:t>
            </a:r>
            <a:r>
              <a:rPr lang="en-US" dirty="0">
                <a:solidFill>
                  <a:srgbClr val="231F20"/>
                </a:solidFill>
                <a:highlight>
                  <a:schemeClr val="lt1"/>
                </a:highlight>
                <a:latin typeface="Quattrocento Sans"/>
                <a:ea typeface="Quattrocento Sans"/>
                <a:cs typeface="Quattrocento Sans"/>
                <a:sym typeface="Quattrocento Sans"/>
              </a:rPr>
              <a:t>The Intersections of Equity, Pedagogy, and Sociocultural Assessment, Carla Evans, Center for Assessment</a:t>
            </a:r>
            <a:endParaRPr dirty="0">
              <a:solidFill>
                <a:srgbClr val="231F20"/>
              </a:solidFill>
              <a:highlight>
                <a:schemeClr val="lt1"/>
              </a:highlight>
              <a:latin typeface="Quattrocento Sans"/>
              <a:ea typeface="Quattrocento Sans"/>
              <a:cs typeface="Quattrocento Sans"/>
              <a:sym typeface="Quattrocento Sans"/>
            </a:endParaRPr>
          </a:p>
          <a:p>
            <a:pPr marL="0" lvl="0" indent="0" algn="l" rtl="0">
              <a:lnSpc>
                <a:spcPct val="115000"/>
              </a:lnSpc>
              <a:spcBef>
                <a:spcPts val="0"/>
              </a:spcBef>
              <a:spcAft>
                <a:spcPts val="0"/>
              </a:spcAft>
              <a:buNone/>
            </a:pPr>
            <a:r>
              <a:rPr lang="en-US" i="1" dirty="0">
                <a:solidFill>
                  <a:srgbClr val="231F20"/>
                </a:solidFill>
                <a:highlight>
                  <a:schemeClr val="lt1"/>
                </a:highlight>
                <a:latin typeface="Quattrocento Sans"/>
                <a:ea typeface="Quattrocento Sans"/>
                <a:cs typeface="Quattrocento Sans"/>
                <a:sym typeface="Quattrocento Sans"/>
              </a:rPr>
              <a:t>The six themes of CRE from Dr Stembridge include engagement, cultural identity, relationships, vulnerability, assets, and rigor. These six themes overlap but are listed separately to elucidate the connections with classroom assessment. In practice, they are impossible to separate. </a:t>
            </a:r>
            <a:r>
              <a:rPr lang="en-US" dirty="0">
                <a:solidFill>
                  <a:srgbClr val="231F20"/>
                </a:solidFill>
                <a:highlight>
                  <a:schemeClr val="lt1"/>
                </a:highlight>
                <a:latin typeface="Quattrocento Sans"/>
                <a:ea typeface="Quattrocento Sans"/>
                <a:cs typeface="Quattrocento Sans"/>
                <a:sym typeface="Quattrocento Sans"/>
              </a:rPr>
              <a:t>The bullets underneath each of the six themes of CRE in the figure are not intended to be an exhaustive list; however, it is difficult to imagine a summary of how the six themes relate to classroom assessment without these bullets being included. </a:t>
            </a:r>
            <a:endParaRPr dirty="0">
              <a:latin typeface="Quattrocento Sans"/>
              <a:ea typeface="Quattrocento Sans"/>
              <a:cs typeface="Quattrocento Sans"/>
              <a:sym typeface="Quattrocento Sans"/>
            </a:endParaRPr>
          </a:p>
          <a:p>
            <a:pPr marL="0" lvl="0" indent="0" algn="l" rtl="0">
              <a:lnSpc>
                <a:spcPct val="115000"/>
              </a:lnSpc>
              <a:spcBef>
                <a:spcPts val="2400"/>
              </a:spcBef>
              <a:spcAft>
                <a:spcPts val="0"/>
              </a:spcAft>
              <a:buNone/>
            </a:pPr>
            <a:r>
              <a:rPr lang="en-US" dirty="0">
                <a:latin typeface="Quattrocento Sans"/>
                <a:ea typeface="Quattrocento Sans"/>
                <a:cs typeface="Quattrocento Sans"/>
                <a:sym typeface="Quattrocento Sans"/>
              </a:rPr>
              <a:t>Connections can also be made to  Planning Questions with Equity in Mind (below) that have been utilized in previous modules: In modules 6, 7 &amp; 8 regarding assessments, educators have the opportunity to reflect on their lesson design around the five questions to identify evidence of understanding, feelings, rigor, cognitive/emotional/behavioral engagement and opportunities for responsiveness.  </a:t>
            </a:r>
            <a:endParaRPr dirty="0">
              <a:solidFill>
                <a:srgbClr val="40403D"/>
              </a:solidFill>
              <a:latin typeface="Quattrocento Sans"/>
              <a:ea typeface="Quattrocento Sans"/>
              <a:cs typeface="Quattrocento Sans"/>
              <a:sym typeface="Quattrocento Sans"/>
            </a:endParaRPr>
          </a:p>
          <a:p>
            <a:pPr marL="0" lvl="0" indent="0" algn="l" rtl="0">
              <a:lnSpc>
                <a:spcPct val="70000"/>
              </a:lnSpc>
              <a:spcBef>
                <a:spcPts val="2400"/>
              </a:spcBef>
              <a:spcAft>
                <a:spcPts val="0"/>
              </a:spcAft>
              <a:buNone/>
            </a:pPr>
            <a:r>
              <a:rPr lang="en-US" dirty="0">
                <a:solidFill>
                  <a:srgbClr val="40403D"/>
                </a:solidFill>
                <a:latin typeface="Quattrocento Sans"/>
                <a:ea typeface="Quattrocento Sans"/>
                <a:cs typeface="Quattrocento Sans"/>
                <a:sym typeface="Quattrocento Sans"/>
              </a:rPr>
              <a:t>Planning Questions:</a:t>
            </a:r>
            <a:endParaRPr dirty="0">
              <a:solidFill>
                <a:srgbClr val="40403D"/>
              </a:solidFill>
              <a:latin typeface="Quattrocento Sans"/>
              <a:ea typeface="Quattrocento Sans"/>
              <a:cs typeface="Quattrocento Sans"/>
              <a:sym typeface="Quattrocento Sans"/>
            </a:endParaRPr>
          </a:p>
          <a:p>
            <a:pPr marL="0" lvl="0" indent="0" algn="l" rtl="0">
              <a:lnSpc>
                <a:spcPct val="70000"/>
              </a:lnSpc>
              <a:spcBef>
                <a:spcPts val="1000"/>
              </a:spcBef>
              <a:spcAft>
                <a:spcPts val="0"/>
              </a:spcAft>
              <a:buClr>
                <a:schemeClr val="dk1"/>
              </a:buClr>
              <a:buSzPts val="1395"/>
              <a:buFont typeface="Arial"/>
              <a:buNone/>
            </a:pPr>
            <a:r>
              <a:rPr lang="en-US" dirty="0">
                <a:solidFill>
                  <a:srgbClr val="40403D"/>
                </a:solidFill>
                <a:latin typeface="Quattrocento Sans"/>
                <a:ea typeface="Quattrocento Sans"/>
                <a:cs typeface="Quattrocento Sans"/>
                <a:sym typeface="Quattrocento Sans"/>
              </a:rPr>
              <a:t>Question One:  What do I want students to understand?</a:t>
            </a:r>
            <a:endParaRPr dirty="0">
              <a:solidFill>
                <a:srgbClr val="40403D"/>
              </a:solidFill>
              <a:latin typeface="Quattrocento Sans"/>
              <a:ea typeface="Quattrocento Sans"/>
              <a:cs typeface="Quattrocento Sans"/>
              <a:sym typeface="Quattrocento Sans"/>
            </a:endParaRPr>
          </a:p>
          <a:p>
            <a:pPr marL="0" lvl="0" indent="0" algn="l" rtl="0">
              <a:lnSpc>
                <a:spcPct val="70000"/>
              </a:lnSpc>
              <a:spcBef>
                <a:spcPts val="1000"/>
              </a:spcBef>
              <a:spcAft>
                <a:spcPts val="0"/>
              </a:spcAft>
              <a:buClr>
                <a:schemeClr val="dk1"/>
              </a:buClr>
              <a:buSzPts val="1395"/>
              <a:buFont typeface="Arial"/>
              <a:buNone/>
            </a:pPr>
            <a:r>
              <a:rPr lang="en-US" dirty="0">
                <a:solidFill>
                  <a:srgbClr val="40403D"/>
                </a:solidFill>
                <a:latin typeface="Quattrocento Sans"/>
                <a:ea typeface="Quattrocento Sans"/>
                <a:cs typeface="Quattrocento Sans"/>
                <a:sym typeface="Quattrocento Sans"/>
              </a:rPr>
              <a:t>Question Two:  What do I want students to feel?</a:t>
            </a:r>
            <a:endParaRPr dirty="0">
              <a:solidFill>
                <a:srgbClr val="40403D"/>
              </a:solidFill>
              <a:latin typeface="Quattrocento Sans"/>
              <a:ea typeface="Quattrocento Sans"/>
              <a:cs typeface="Quattrocento Sans"/>
              <a:sym typeface="Quattrocento Sans"/>
            </a:endParaRPr>
          </a:p>
          <a:p>
            <a:pPr marL="0" lvl="0" indent="0" algn="l" rtl="0">
              <a:lnSpc>
                <a:spcPct val="70000"/>
              </a:lnSpc>
              <a:spcBef>
                <a:spcPts val="1000"/>
              </a:spcBef>
              <a:spcAft>
                <a:spcPts val="0"/>
              </a:spcAft>
              <a:buClr>
                <a:schemeClr val="dk1"/>
              </a:buClr>
              <a:buSzPts val="1395"/>
              <a:buFont typeface="Arial"/>
              <a:buNone/>
            </a:pPr>
            <a:r>
              <a:rPr lang="en-US" dirty="0">
                <a:solidFill>
                  <a:srgbClr val="40403D"/>
                </a:solidFill>
                <a:latin typeface="Quattrocento Sans"/>
                <a:ea typeface="Quattrocento Sans"/>
                <a:cs typeface="Quattrocento Sans"/>
                <a:sym typeface="Quattrocento Sans"/>
              </a:rPr>
              <a:t>Question Three:  What are the targets for rigor?</a:t>
            </a:r>
            <a:endParaRPr dirty="0">
              <a:solidFill>
                <a:srgbClr val="40403D"/>
              </a:solidFill>
              <a:latin typeface="Quattrocento Sans"/>
              <a:ea typeface="Quattrocento Sans"/>
              <a:cs typeface="Quattrocento Sans"/>
              <a:sym typeface="Quattrocento Sans"/>
            </a:endParaRPr>
          </a:p>
          <a:p>
            <a:pPr marL="0" lvl="0" indent="0" algn="l" rtl="0">
              <a:lnSpc>
                <a:spcPct val="70000"/>
              </a:lnSpc>
              <a:spcBef>
                <a:spcPts val="1000"/>
              </a:spcBef>
              <a:spcAft>
                <a:spcPts val="0"/>
              </a:spcAft>
              <a:buClr>
                <a:schemeClr val="dk1"/>
              </a:buClr>
              <a:buSzPts val="1395"/>
              <a:buFont typeface="Arial"/>
              <a:buNone/>
            </a:pPr>
            <a:r>
              <a:rPr lang="en-US" dirty="0">
                <a:solidFill>
                  <a:srgbClr val="595959"/>
                </a:solidFill>
                <a:latin typeface="Quattrocento Sans"/>
                <a:ea typeface="Quattrocento Sans"/>
                <a:cs typeface="Quattrocento Sans"/>
                <a:sym typeface="Quattrocento Sans"/>
              </a:rPr>
              <a:t>Question Four:  What are the indicators of engagement?</a:t>
            </a:r>
            <a:endParaRPr dirty="0">
              <a:solidFill>
                <a:srgbClr val="595959"/>
              </a:solidFill>
              <a:latin typeface="Quattrocento Sans"/>
              <a:ea typeface="Quattrocento Sans"/>
              <a:cs typeface="Quattrocento Sans"/>
              <a:sym typeface="Quattrocento Sans"/>
            </a:endParaRPr>
          </a:p>
          <a:p>
            <a:pPr marL="0" lvl="0" indent="0" algn="l" rtl="0">
              <a:lnSpc>
                <a:spcPct val="70000"/>
              </a:lnSpc>
              <a:spcBef>
                <a:spcPts val="1000"/>
              </a:spcBef>
              <a:spcAft>
                <a:spcPts val="0"/>
              </a:spcAft>
              <a:buClr>
                <a:schemeClr val="dk1"/>
              </a:buClr>
              <a:buSzPts val="1395"/>
              <a:buFont typeface="Arial"/>
              <a:buNone/>
            </a:pPr>
            <a:r>
              <a:rPr lang="en-US" dirty="0">
                <a:solidFill>
                  <a:srgbClr val="40403D"/>
                </a:solidFill>
                <a:latin typeface="Quattrocento Sans"/>
                <a:ea typeface="Quattrocento Sans"/>
                <a:cs typeface="Quattrocento Sans"/>
                <a:sym typeface="Quattrocento Sans"/>
              </a:rPr>
              <a:t>Question Five:  What are the opportunities to be responsive?  </a:t>
            </a:r>
            <a:endParaRPr dirty="0">
              <a:solidFill>
                <a:srgbClr val="40403D"/>
              </a:solidFill>
              <a:latin typeface="Quattrocento Sans"/>
              <a:ea typeface="Quattrocento Sans"/>
              <a:cs typeface="Quattrocento Sans"/>
              <a:sym typeface="Quattrocento Sans"/>
            </a:endParaRPr>
          </a:p>
          <a:p>
            <a:pPr marL="0" lvl="0" indent="0" algn="l" rtl="0">
              <a:lnSpc>
                <a:spcPct val="70000"/>
              </a:lnSpc>
              <a:spcBef>
                <a:spcPts val="1000"/>
              </a:spcBef>
              <a:spcAft>
                <a:spcPts val="0"/>
              </a:spcAft>
              <a:buClr>
                <a:schemeClr val="dk1"/>
              </a:buClr>
              <a:buSzPts val="1395"/>
              <a:buFont typeface="Arial"/>
              <a:buNone/>
            </a:pPr>
            <a:r>
              <a:rPr lang="en-US" i="1" dirty="0">
                <a:solidFill>
                  <a:srgbClr val="40403D"/>
                </a:solidFill>
                <a:latin typeface="Quattrocento Sans"/>
                <a:ea typeface="Quattrocento Sans"/>
                <a:cs typeface="Quattrocento Sans"/>
                <a:sym typeface="Quattrocento Sans"/>
              </a:rPr>
              <a:t>“Equity, as an educational concept, is the implementation of an Equity mindset into thoughtful pedagogical design.” p. 1: </a:t>
            </a:r>
            <a:r>
              <a:rPr lang="en-US" dirty="0">
                <a:latin typeface="Quattrocento Sans"/>
                <a:ea typeface="Quattrocento Sans"/>
                <a:cs typeface="Quattrocento Sans"/>
                <a:sym typeface="Quattrocento Sans"/>
              </a:rPr>
              <a:t>Dr. Adeyemi Stembridge - Culturally Responsive Education in the Classroom - An Equity Framework for Pedagogy</a:t>
            </a:r>
            <a:endParaRPr i="1" dirty="0">
              <a:solidFill>
                <a:srgbClr val="40403D"/>
              </a:solidFill>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solidFill>
                <a:srgbClr val="231F20"/>
              </a:solidFill>
              <a:highlight>
                <a:schemeClr val="lt1"/>
              </a:highlight>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p:txBody>
      </p:sp>
      <p:sp>
        <p:nvSpPr>
          <p:cNvPr id="424" name="Google Shape;424;g24ea2cf2cd0_0_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42c92757c2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142c92757c2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Quattrocento Sans"/>
                <a:ea typeface="Quattrocento Sans"/>
                <a:cs typeface="Quattrocento Sans"/>
                <a:sym typeface="Quattrocento Sans"/>
              </a:rPr>
              <a:t>Facilitator Notes: (8 mins) Share definitions - These definitions are from the SGG rubric. </a:t>
            </a:r>
            <a:endParaRPr>
              <a:latin typeface="Quattrocento Sans"/>
              <a:ea typeface="Quattrocento Sans"/>
              <a:cs typeface="Quattrocento Sans"/>
              <a:sym typeface="Quattrocento Sans"/>
            </a:endParaRPr>
          </a:p>
          <a:p>
            <a:pPr marL="0" lvl="0" indent="0" algn="l" rtl="0">
              <a:spcBef>
                <a:spcPts val="0"/>
              </a:spcBef>
              <a:spcAft>
                <a:spcPts val="0"/>
              </a:spcAft>
              <a:buNone/>
            </a:pPr>
            <a:r>
              <a:rPr lang="en-US">
                <a:latin typeface="Quattrocento Sans"/>
                <a:ea typeface="Quattrocento Sans"/>
                <a:cs typeface="Quattrocento Sans"/>
                <a:sym typeface="Quattrocento Sans"/>
              </a:rPr>
              <a:t>1)Have participants identify a word or words that resonate with them and make connections to their own understanding of “Feedback From Students on Their Experience of the Learning” (3 minutes) </a:t>
            </a:r>
            <a:endParaRPr>
              <a:latin typeface="Quattrocento Sans"/>
              <a:ea typeface="Quattrocento Sans"/>
              <a:cs typeface="Quattrocento Sans"/>
              <a:sym typeface="Quattrocento Sans"/>
            </a:endParaRPr>
          </a:p>
          <a:p>
            <a:pPr marL="0" lvl="0" indent="0" algn="l" rtl="0">
              <a:spcBef>
                <a:spcPts val="0"/>
              </a:spcBef>
              <a:spcAft>
                <a:spcPts val="0"/>
              </a:spcAft>
              <a:buNone/>
            </a:pPr>
            <a:r>
              <a:rPr lang="en-US">
                <a:latin typeface="Quattrocento Sans"/>
                <a:ea typeface="Quattrocento Sans"/>
                <a:cs typeface="Quattrocento Sans"/>
                <a:sym typeface="Quattrocento Sans"/>
              </a:rPr>
              <a:t>2)Have participants review the rubric below to make connections to the definitions. (5 mins)</a:t>
            </a:r>
            <a:endParaRPr>
              <a:latin typeface="Quattrocento Sans"/>
              <a:ea typeface="Quattrocento Sans"/>
              <a:cs typeface="Quattrocento Sans"/>
              <a:sym typeface="Quattrocento Sans"/>
            </a:endParaRPr>
          </a:p>
          <a:p>
            <a:pPr marL="0" lvl="0" indent="0" algn="l" rtl="0">
              <a:spcBef>
                <a:spcPts val="0"/>
              </a:spcBef>
              <a:spcAft>
                <a:spcPts val="0"/>
              </a:spcAft>
              <a:buNone/>
            </a:pPr>
            <a:r>
              <a:rPr lang="en-US" u="sng">
                <a:solidFill>
                  <a:schemeClr val="hlink"/>
                </a:solidFill>
                <a:latin typeface="Quattrocento Sans"/>
                <a:ea typeface="Quattrocento Sans"/>
                <a:cs typeface="Quattrocento Sans"/>
                <a:sym typeface="Quattrocento Sans"/>
                <a:hlinkClick r:id="rId3"/>
              </a:rPr>
              <a:t>Final Revised Student Growth Goal Rubrics</a:t>
            </a:r>
            <a:endParaRPr>
              <a:latin typeface="Quattrocento Sans"/>
              <a:ea typeface="Quattrocento Sans"/>
              <a:cs typeface="Quattrocento Sans"/>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a:p>
            <a:pPr marL="0" lvl="0" indent="0" algn="l" rtl="0">
              <a:spcBef>
                <a:spcPts val="0"/>
              </a:spcBef>
              <a:spcAft>
                <a:spcPts val="0"/>
              </a:spcAft>
              <a:buNone/>
            </a:pPr>
            <a:r>
              <a:rPr lang="en-US">
                <a:latin typeface="Quattrocento Sans"/>
                <a:ea typeface="Quattrocento Sans"/>
                <a:cs typeface="Quattrocento Sans"/>
                <a:sym typeface="Quattrocento Sans"/>
              </a:rPr>
              <a:t>3) Knowing your CBA regarding student feedback is encouraged.  If participants are not familiar with this language, allow time for participants to research this information.  (Optional activity - 10 minutes)</a:t>
            </a:r>
            <a:endParaRPr>
              <a:latin typeface="Quattrocento Sans"/>
              <a:ea typeface="Quattrocento Sans"/>
              <a:cs typeface="Quattrocento Sans"/>
              <a:sym typeface="Quattrocento Sans"/>
            </a:endParaRPr>
          </a:p>
        </p:txBody>
      </p:sp>
      <p:sp>
        <p:nvSpPr>
          <p:cNvPr id="434" name="Google Shape;434;g142c92757c2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4ea2cf2cd0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4ea2cf2cd0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Quattrocento Sans"/>
                <a:ea typeface="Quattrocento Sans"/>
                <a:cs typeface="Quattrocento Sans"/>
                <a:sym typeface="Quattrocento Sans"/>
              </a:rPr>
              <a:t>Facilitator Note: (5 mins)This is the rationale as to why obtaining student feedback is beneficial.  </a:t>
            </a:r>
            <a:r>
              <a:rPr lang="en-US" b="1" dirty="0">
                <a:latin typeface="Quattrocento Sans"/>
                <a:ea typeface="Quattrocento Sans"/>
                <a:cs typeface="Quattrocento Sans"/>
                <a:sym typeface="Quattrocento Sans"/>
              </a:rPr>
              <a:t>The next slide identifies an expanded view of this slide conducted by John Hattie/Visible Learning and the </a:t>
            </a:r>
            <a:r>
              <a:rPr lang="en-US" b="1" dirty="0" err="1">
                <a:latin typeface="Quattrocento Sans"/>
                <a:ea typeface="Quattrocento Sans"/>
                <a:cs typeface="Quattrocento Sans"/>
                <a:sym typeface="Quattrocento Sans"/>
              </a:rPr>
              <a:t>Quaglia</a:t>
            </a:r>
            <a:r>
              <a:rPr lang="en-US" b="1" dirty="0">
                <a:latin typeface="Quattrocento Sans"/>
                <a:ea typeface="Quattrocento Sans"/>
                <a:cs typeface="Quattrocento Sans"/>
                <a:sym typeface="Quattrocento Sans"/>
              </a:rPr>
              <a:t> Institute/Student Voice. </a:t>
            </a:r>
            <a:endParaRPr b="1" dirty="0">
              <a:latin typeface="Quattrocento Sans"/>
              <a:ea typeface="Quattrocento Sans"/>
              <a:cs typeface="Quattrocento Sans"/>
              <a:sym typeface="Quattrocento Sans"/>
            </a:endParaRPr>
          </a:p>
          <a:p>
            <a:pPr marL="0" lvl="0" indent="0" algn="l" rtl="0">
              <a:spcBef>
                <a:spcPts val="0"/>
              </a:spcBef>
              <a:spcAft>
                <a:spcPts val="0"/>
              </a:spcAft>
              <a:buNone/>
            </a:pPr>
            <a:r>
              <a:rPr lang="en-US" dirty="0">
                <a:latin typeface="Quattrocento Sans"/>
                <a:ea typeface="Quattrocento Sans"/>
                <a:cs typeface="Quattrocento Sans"/>
                <a:sym typeface="Quattrocento Sans"/>
              </a:rPr>
              <a:t>Have participants read the slide or call on participants to take turns reading the points. Ask participants to share something that resonates with them and why. </a:t>
            </a:r>
            <a:endParaRPr dirty="0">
              <a:solidFill>
                <a:srgbClr val="FF0000"/>
              </a:solidFill>
              <a:latin typeface="Quattrocento Sans"/>
              <a:ea typeface="Quattrocento Sans"/>
              <a:cs typeface="Quattrocento Sans"/>
              <a:sym typeface="Quattrocento Sans"/>
            </a:endParaRPr>
          </a:p>
          <a:p>
            <a:pPr marL="0" lvl="0" indent="0" algn="l" rtl="0">
              <a:spcBef>
                <a:spcPts val="0"/>
              </a:spcBef>
              <a:spcAft>
                <a:spcPts val="0"/>
              </a:spcAft>
              <a:buNone/>
            </a:pPr>
            <a:r>
              <a:rPr lang="en-US" dirty="0">
                <a:latin typeface="Quattrocento Sans"/>
                <a:ea typeface="Quattrocento Sans"/>
                <a:cs typeface="Quattrocento Sans"/>
                <a:sym typeface="Quattrocento Sans"/>
              </a:rPr>
              <a:t>Additional Resources to go deeper: </a:t>
            </a:r>
            <a:endParaRPr dirty="0">
              <a:latin typeface="Quattrocento Sans"/>
              <a:ea typeface="Quattrocento Sans"/>
              <a:cs typeface="Quattrocento Sans"/>
              <a:sym typeface="Quattrocento Sans"/>
            </a:endParaRPr>
          </a:p>
          <a:p>
            <a:pPr marL="0" lvl="0" indent="0" algn="l" rtl="0">
              <a:spcBef>
                <a:spcPts val="0"/>
              </a:spcBef>
              <a:spcAft>
                <a:spcPts val="0"/>
              </a:spcAft>
              <a:buNone/>
            </a:pPr>
            <a:r>
              <a:rPr lang="en-US" u="sng" dirty="0" err="1">
                <a:solidFill>
                  <a:schemeClr val="hlink"/>
                </a:solidFill>
                <a:latin typeface="Quattrocento Sans"/>
                <a:ea typeface="Quattrocento Sans"/>
                <a:cs typeface="Quattrocento Sans"/>
                <a:sym typeface="Quattrocento Sans"/>
                <a:hlinkClick r:id="rId3"/>
              </a:rPr>
              <a:t>Quaglia</a:t>
            </a:r>
            <a:r>
              <a:rPr lang="en-US" u="sng" dirty="0">
                <a:solidFill>
                  <a:schemeClr val="hlink"/>
                </a:solidFill>
                <a:latin typeface="Quattrocento Sans"/>
                <a:ea typeface="Quattrocento Sans"/>
                <a:cs typeface="Quattrocento Sans"/>
                <a:sym typeface="Quattrocento Sans"/>
                <a:hlinkClick r:id="rId3"/>
              </a:rPr>
              <a:t> Institute</a:t>
            </a:r>
            <a:endParaRPr dirty="0">
              <a:latin typeface="Quattrocento Sans"/>
              <a:ea typeface="Quattrocento Sans"/>
              <a:cs typeface="Quattrocento Sans"/>
              <a:sym typeface="Quattrocento Sans"/>
            </a:endParaRPr>
          </a:p>
          <a:p>
            <a:pPr marL="0" lvl="0" indent="0" algn="l" rtl="0">
              <a:spcBef>
                <a:spcPts val="0"/>
              </a:spcBef>
              <a:spcAft>
                <a:spcPts val="0"/>
              </a:spcAft>
              <a:buNone/>
            </a:pPr>
            <a:r>
              <a:rPr lang="en-US" u="sng" dirty="0">
                <a:solidFill>
                  <a:schemeClr val="hlink"/>
                </a:solidFill>
                <a:latin typeface="Quattrocento Sans"/>
                <a:ea typeface="Quattrocento Sans"/>
                <a:cs typeface="Quattrocento Sans"/>
                <a:sym typeface="Quattrocento Sans"/>
                <a:hlinkClick r:id="rId4"/>
              </a:rPr>
              <a:t>Visible Learning </a:t>
            </a:r>
            <a:r>
              <a:rPr lang="en-US" u="sng" dirty="0" err="1">
                <a:solidFill>
                  <a:schemeClr val="hlink"/>
                </a:solidFill>
                <a:latin typeface="Quattrocento Sans"/>
                <a:ea typeface="Quattrocento Sans"/>
                <a:cs typeface="Quattrocento Sans"/>
                <a:sym typeface="Quattrocento Sans"/>
                <a:hlinkClick r:id="rId4"/>
              </a:rPr>
              <a:t>MetaX</a:t>
            </a: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p:txBody>
      </p:sp>
      <p:sp>
        <p:nvSpPr>
          <p:cNvPr id="442" name="Google Shape;442;g24ea2cf2cd0_0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6" name="Google Shape;16;p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p:nvPr/>
        </p:nvSpPr>
        <p:spPr>
          <a:xfrm>
            <a:off x="0" y="0"/>
            <a:ext cx="12192000" cy="35643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0" name="Google Shape;20;p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Section Slide 4">
  <p:cSld name="3_Section Slide 4">
    <p:spTree>
      <p:nvGrpSpPr>
        <p:cNvPr id="1" name="Shape 69"/>
        <p:cNvGrpSpPr/>
        <p:nvPr/>
      </p:nvGrpSpPr>
      <p:grpSpPr>
        <a:xfrm>
          <a:off x="0" y="0"/>
          <a:ext cx="0" cy="0"/>
          <a:chOff x="0" y="0"/>
          <a:chExt cx="0" cy="0"/>
        </a:xfrm>
      </p:grpSpPr>
      <p:sp>
        <p:nvSpPr>
          <p:cNvPr id="70" name="Google Shape;70;p1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2" name="Google Shape;72;p1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4" name="Google Shape;74;p11" descr="Man helping child put on mask."/>
          <p:cNvPicPr preferRelativeResize="0"/>
          <p:nvPr/>
        </p:nvPicPr>
        <p:blipFill rotWithShape="1">
          <a:blip r:embed="rId2">
            <a:alphaModFix/>
          </a:blip>
          <a:srcRect/>
          <a:stretch/>
        </p:blipFill>
        <p:spPr>
          <a:xfrm>
            <a:off x="-9910" y="0"/>
            <a:ext cx="12201906" cy="391795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Section Slide 4">
  <p:cSld name="4_Section Slide 4">
    <p:spTree>
      <p:nvGrpSpPr>
        <p:cNvPr id="1" name="Shape 75"/>
        <p:cNvGrpSpPr/>
        <p:nvPr/>
      </p:nvGrpSpPr>
      <p:grpSpPr>
        <a:xfrm>
          <a:off x="0" y="0"/>
          <a:ext cx="0" cy="0"/>
          <a:chOff x="0" y="0"/>
          <a:chExt cx="0" cy="0"/>
        </a:xfrm>
      </p:grpSpPr>
      <p:sp>
        <p:nvSpPr>
          <p:cNvPr id="76" name="Google Shape;76;p1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8" name="Google Shape;78;p1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0" name="Google Shape;80;p12" descr="Child in glasses and mask"/>
          <p:cNvPicPr preferRelativeResize="0"/>
          <p:nvPr/>
        </p:nvPicPr>
        <p:blipFill rotWithShape="1">
          <a:blip r:embed="rId2">
            <a:alphaModFix/>
          </a:blip>
          <a:srcRect/>
          <a:stretch/>
        </p:blipFill>
        <p:spPr>
          <a:xfrm>
            <a:off x="-9909" y="0"/>
            <a:ext cx="12201903" cy="391795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Section Slide 4">
  <p:cSld name="5_Section Slide 4">
    <p:spTree>
      <p:nvGrpSpPr>
        <p:cNvPr id="1" name="Shape 81"/>
        <p:cNvGrpSpPr/>
        <p:nvPr/>
      </p:nvGrpSpPr>
      <p:grpSpPr>
        <a:xfrm>
          <a:off x="0" y="0"/>
          <a:ext cx="0" cy="0"/>
          <a:chOff x="0" y="0"/>
          <a:chExt cx="0" cy="0"/>
        </a:xfrm>
      </p:grpSpPr>
      <p:sp>
        <p:nvSpPr>
          <p:cNvPr id="82" name="Google Shape;82;p1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4" name="Google Shape;84;p1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6" name="Google Shape;86;p13" descr="Two teachers wearing masks in classroom"/>
          <p:cNvPicPr preferRelativeResize="0"/>
          <p:nvPr/>
        </p:nvPicPr>
        <p:blipFill rotWithShape="1">
          <a:blip r:embed="rId2">
            <a:alphaModFix/>
          </a:blip>
          <a:srcRect/>
          <a:stretch/>
        </p:blipFill>
        <p:spPr>
          <a:xfrm>
            <a:off x="-9909" y="0"/>
            <a:ext cx="12201903" cy="391795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Slide Alt">
  <p:cSld name="Section Slide Alt">
    <p:spTree>
      <p:nvGrpSpPr>
        <p:cNvPr id="1" name="Shape 87"/>
        <p:cNvGrpSpPr/>
        <p:nvPr/>
      </p:nvGrpSpPr>
      <p:grpSpPr>
        <a:xfrm>
          <a:off x="0" y="0"/>
          <a:ext cx="0" cy="0"/>
          <a:chOff x="0" y="0"/>
          <a:chExt cx="0" cy="0"/>
        </a:xfrm>
      </p:grpSpPr>
      <p:sp>
        <p:nvSpPr>
          <p:cNvPr id="88" name="Google Shape;88;p1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0" name="Google Shape;90;p1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4"/>
          <p:cNvSpPr/>
          <p:nvPr/>
        </p:nvSpPr>
        <p:spPr>
          <a:xfrm>
            <a:off x="0" y="0"/>
            <a:ext cx="6110514" cy="6858000"/>
          </a:xfrm>
          <a:prstGeom prst="rect">
            <a:avLst/>
          </a:prstGeom>
          <a:solidFill>
            <a:srgbClr val="4040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14"/>
          <p:cNvSpPr txBox="1"/>
          <p:nvPr/>
        </p:nvSpPr>
        <p:spPr>
          <a:xfrm>
            <a:off x="638629" y="2873829"/>
            <a:ext cx="48768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7F5EB"/>
                </a:solidFill>
                <a:latin typeface="Quattrocento Sans"/>
                <a:ea typeface="Quattrocento Sans"/>
                <a:cs typeface="Quattrocento Sans"/>
                <a:sym typeface="Quattrocento Sans"/>
              </a:rPr>
              <a:t>Section Title</a:t>
            </a:r>
            <a:endParaRPr sz="1400" b="0" i="0" u="none" strike="noStrike" cap="none">
              <a:solidFill>
                <a:srgbClr val="000000"/>
              </a:solidFill>
              <a:latin typeface="Arial"/>
              <a:ea typeface="Arial"/>
              <a:cs typeface="Arial"/>
              <a:sym typeface="Arial"/>
            </a:endParaRPr>
          </a:p>
        </p:txBody>
      </p:sp>
      <p:pic>
        <p:nvPicPr>
          <p:cNvPr id="93" name="Google Shape;93;p14" title="OSPI logo"/>
          <p:cNvPicPr preferRelativeResize="0"/>
          <p:nvPr/>
        </p:nvPicPr>
        <p:blipFill rotWithShape="1">
          <a:blip r:embed="rId2">
            <a:alphaModFix/>
          </a:blip>
          <a:srcRect/>
          <a:stretch/>
        </p:blipFill>
        <p:spPr>
          <a:xfrm>
            <a:off x="638629" y="5678455"/>
            <a:ext cx="4864704" cy="813910"/>
          </a:xfrm>
          <a:prstGeom prst="rect">
            <a:avLst/>
          </a:prstGeom>
          <a:noFill/>
          <a:ln>
            <a:noFill/>
          </a:ln>
        </p:spPr>
      </p:pic>
      <p:sp>
        <p:nvSpPr>
          <p:cNvPr id="94" name="Google Shape;94;p14"/>
          <p:cNvSpPr txBox="1"/>
          <p:nvPr/>
        </p:nvSpPr>
        <p:spPr>
          <a:xfrm>
            <a:off x="6571343" y="698160"/>
            <a:ext cx="5181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0403D"/>
              </a:buClr>
              <a:buSzPts val="2800"/>
              <a:buFont typeface="Arial"/>
              <a:buChar char="•"/>
            </a:pPr>
            <a:r>
              <a:rPr lang="en-US" sz="2800" b="0" i="0" u="none" strike="noStrike" cap="none">
                <a:solidFill>
                  <a:srgbClr val="40403D"/>
                </a:solidFill>
                <a:latin typeface="Quattrocento Sans"/>
                <a:ea typeface="Quattrocento Sans"/>
                <a:cs typeface="Quattrocento Sans"/>
                <a:sym typeface="Quattrocento Sans"/>
              </a:rPr>
              <a:t>Edit Master text styles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rgbClr val="40403D"/>
              </a:buClr>
              <a:buSzPts val="2400"/>
              <a:buFont typeface="Arial"/>
              <a:buChar char="•"/>
            </a:pPr>
            <a:r>
              <a:rPr lang="en-US" sz="2400" b="0" i="0" u="none" strike="noStrike" cap="none">
                <a:solidFill>
                  <a:srgbClr val="40403D"/>
                </a:solidFill>
                <a:latin typeface="Quattrocento Sans"/>
                <a:ea typeface="Quattrocento Sans"/>
                <a:cs typeface="Quattrocento Sans"/>
                <a:sym typeface="Quattrocento Sans"/>
              </a:rPr>
              <a:t>Second level</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40403D"/>
              </a:buClr>
              <a:buSzPts val="2000"/>
              <a:buFont typeface="Arial"/>
              <a:buChar char="•"/>
            </a:pPr>
            <a:r>
              <a:rPr lang="en-US" sz="2000" b="0" i="0" u="none" strike="noStrike" cap="none">
                <a:solidFill>
                  <a:srgbClr val="40403D"/>
                </a:solidFill>
                <a:latin typeface="Quattrocento Sans"/>
                <a:ea typeface="Quattrocento Sans"/>
                <a:cs typeface="Quattrocento Sans"/>
                <a:sym typeface="Quattrocento Sans"/>
              </a:rPr>
              <a:t>Third level</a:t>
            </a:r>
            <a:endParaRPr sz="1400" b="0" i="0" u="none" strike="noStrike" cap="none">
              <a:solidFill>
                <a:srgbClr val="000000"/>
              </a:solidFill>
              <a:latin typeface="Arial"/>
              <a:ea typeface="Arial"/>
              <a:cs typeface="Arial"/>
              <a:sym typeface="Arial"/>
            </a:endParaRPr>
          </a:p>
          <a:p>
            <a:pPr marL="1600200" marR="0" lvl="3"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Fourth level</a:t>
            </a:r>
            <a:endParaRPr sz="1400" b="0" i="0" u="none" strike="noStrike" cap="none">
              <a:solidFill>
                <a:srgbClr val="000000"/>
              </a:solidFill>
              <a:latin typeface="Arial"/>
              <a:ea typeface="Arial"/>
              <a:cs typeface="Arial"/>
              <a:sym typeface="Arial"/>
            </a:endParaRPr>
          </a:p>
          <a:p>
            <a:pPr marL="2057400" marR="0" lvl="4"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Fifth level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nect with OSPI">
  <p:cSld name="Connect with OSPI">
    <p:spTree>
      <p:nvGrpSpPr>
        <p:cNvPr id="1" name="Shape 95"/>
        <p:cNvGrpSpPr/>
        <p:nvPr/>
      </p:nvGrpSpPr>
      <p:grpSpPr>
        <a:xfrm>
          <a:off x="0" y="0"/>
          <a:ext cx="0" cy="0"/>
          <a:chOff x="0" y="0"/>
          <a:chExt cx="0" cy="0"/>
        </a:xfrm>
      </p:grpSpPr>
      <p:sp>
        <p:nvSpPr>
          <p:cNvPr id="96" name="Google Shape;96;p1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1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8" name="Google Shape;98;p1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99" name="Google Shape;99;p15" title="OSPI logo"/>
          <p:cNvPicPr preferRelativeResize="0"/>
          <p:nvPr/>
        </p:nvPicPr>
        <p:blipFill rotWithShape="1">
          <a:blip r:embed="rId2">
            <a:alphaModFix/>
          </a:blip>
          <a:srcRect/>
          <a:stretch/>
        </p:blipFill>
        <p:spPr>
          <a:xfrm>
            <a:off x="1931779" y="833184"/>
            <a:ext cx="7738478" cy="1294719"/>
          </a:xfrm>
          <a:prstGeom prst="rect">
            <a:avLst/>
          </a:prstGeom>
          <a:noFill/>
          <a:ln>
            <a:noFill/>
          </a:ln>
        </p:spPr>
      </p:pic>
      <p:sp>
        <p:nvSpPr>
          <p:cNvPr id="100" name="Google Shape;100;p15"/>
          <p:cNvSpPr txBox="1"/>
          <p:nvPr/>
        </p:nvSpPr>
        <p:spPr>
          <a:xfrm>
            <a:off x="1837346" y="2290273"/>
            <a:ext cx="801595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Connect with us!</a:t>
            </a:r>
            <a:endParaRPr sz="1400" b="0" i="0" u="none" strike="noStrike" cap="none">
              <a:solidFill>
                <a:srgbClr val="000000"/>
              </a:solidFill>
              <a:latin typeface="Arial"/>
              <a:ea typeface="Arial"/>
              <a:cs typeface="Arial"/>
              <a:sym typeface="Arial"/>
            </a:endParaRPr>
          </a:p>
        </p:txBody>
      </p:sp>
      <p:sp>
        <p:nvSpPr>
          <p:cNvPr id="101" name="Google Shape;101;p15"/>
          <p:cNvSpPr/>
          <p:nvPr/>
        </p:nvSpPr>
        <p:spPr>
          <a:xfrm>
            <a:off x="0" y="3247402"/>
            <a:ext cx="12192000" cy="36105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2" name="Google Shape;102;p15"/>
          <p:cNvPicPr preferRelativeResize="0"/>
          <p:nvPr/>
        </p:nvPicPr>
        <p:blipFill rotWithShape="1">
          <a:blip r:embed="rId3">
            <a:alphaModFix/>
          </a:blip>
          <a:srcRect/>
          <a:stretch/>
        </p:blipFill>
        <p:spPr>
          <a:xfrm>
            <a:off x="6461513" y="3784874"/>
            <a:ext cx="553212" cy="553212"/>
          </a:xfrm>
          <a:prstGeom prst="rect">
            <a:avLst/>
          </a:prstGeom>
          <a:noFill/>
          <a:ln>
            <a:noFill/>
          </a:ln>
        </p:spPr>
      </p:pic>
      <p:pic>
        <p:nvPicPr>
          <p:cNvPr id="103" name="Google Shape;103;p15"/>
          <p:cNvPicPr preferRelativeResize="0"/>
          <p:nvPr/>
        </p:nvPicPr>
        <p:blipFill rotWithShape="1">
          <a:blip r:embed="rId4">
            <a:alphaModFix/>
          </a:blip>
          <a:srcRect/>
          <a:stretch/>
        </p:blipFill>
        <p:spPr>
          <a:xfrm>
            <a:off x="1921656" y="3815951"/>
            <a:ext cx="539718" cy="539718"/>
          </a:xfrm>
          <a:prstGeom prst="rect">
            <a:avLst/>
          </a:prstGeom>
          <a:noFill/>
          <a:ln>
            <a:noFill/>
          </a:ln>
        </p:spPr>
      </p:pic>
      <p:pic>
        <p:nvPicPr>
          <p:cNvPr id="104" name="Google Shape;104;p15"/>
          <p:cNvPicPr preferRelativeResize="0"/>
          <p:nvPr/>
        </p:nvPicPr>
        <p:blipFill rotWithShape="1">
          <a:blip r:embed="rId5">
            <a:alphaModFix/>
          </a:blip>
          <a:srcRect/>
          <a:stretch/>
        </p:blipFill>
        <p:spPr>
          <a:xfrm>
            <a:off x="6461513" y="5580016"/>
            <a:ext cx="553212" cy="553212"/>
          </a:xfrm>
          <a:prstGeom prst="rect">
            <a:avLst/>
          </a:prstGeom>
          <a:noFill/>
          <a:ln>
            <a:noFill/>
          </a:ln>
        </p:spPr>
      </p:pic>
      <p:pic>
        <p:nvPicPr>
          <p:cNvPr id="105" name="Google Shape;105;p15"/>
          <p:cNvPicPr preferRelativeResize="0"/>
          <p:nvPr/>
        </p:nvPicPr>
        <p:blipFill rotWithShape="1">
          <a:blip r:embed="rId6">
            <a:alphaModFix/>
          </a:blip>
          <a:srcRect/>
          <a:stretch/>
        </p:blipFill>
        <p:spPr>
          <a:xfrm>
            <a:off x="1914909" y="5629554"/>
            <a:ext cx="553212" cy="553212"/>
          </a:xfrm>
          <a:prstGeom prst="rect">
            <a:avLst/>
          </a:prstGeom>
          <a:noFill/>
          <a:ln>
            <a:noFill/>
          </a:ln>
        </p:spPr>
      </p:pic>
      <p:pic>
        <p:nvPicPr>
          <p:cNvPr id="106" name="Google Shape;106;p15"/>
          <p:cNvPicPr preferRelativeResize="0"/>
          <p:nvPr/>
        </p:nvPicPr>
        <p:blipFill rotWithShape="1">
          <a:blip r:embed="rId7">
            <a:alphaModFix/>
          </a:blip>
          <a:srcRect/>
          <a:stretch/>
        </p:blipFill>
        <p:spPr>
          <a:xfrm>
            <a:off x="1914909" y="4764484"/>
            <a:ext cx="553212" cy="553212"/>
          </a:xfrm>
          <a:prstGeom prst="rect">
            <a:avLst/>
          </a:prstGeom>
          <a:noFill/>
          <a:ln>
            <a:noFill/>
          </a:ln>
        </p:spPr>
      </p:pic>
      <p:pic>
        <p:nvPicPr>
          <p:cNvPr id="107" name="Google Shape;107;p15"/>
          <p:cNvPicPr preferRelativeResize="0"/>
          <p:nvPr/>
        </p:nvPicPr>
        <p:blipFill rotWithShape="1">
          <a:blip r:embed="rId8">
            <a:alphaModFix/>
          </a:blip>
          <a:srcRect/>
          <a:stretch/>
        </p:blipFill>
        <p:spPr>
          <a:xfrm>
            <a:off x="6461513" y="4721316"/>
            <a:ext cx="553212" cy="553212"/>
          </a:xfrm>
          <a:prstGeom prst="rect">
            <a:avLst/>
          </a:prstGeom>
          <a:noFill/>
          <a:ln>
            <a:noFill/>
          </a:ln>
        </p:spPr>
      </p:pic>
      <p:sp>
        <p:nvSpPr>
          <p:cNvPr id="108" name="Google Shape;108;p15"/>
          <p:cNvSpPr txBox="1"/>
          <p:nvPr/>
        </p:nvSpPr>
        <p:spPr>
          <a:xfrm>
            <a:off x="7181113" y="3863209"/>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facebook.com/waospi</a:t>
            </a:r>
            <a:endParaRPr sz="2000" b="0" i="0" u="none" strike="noStrike" cap="none">
              <a:solidFill>
                <a:schemeClr val="lt1"/>
              </a:solidFill>
              <a:latin typeface="Calibri"/>
              <a:ea typeface="Calibri"/>
              <a:cs typeface="Calibri"/>
              <a:sym typeface="Calibri"/>
            </a:endParaRPr>
          </a:p>
        </p:txBody>
      </p:sp>
      <p:sp>
        <p:nvSpPr>
          <p:cNvPr id="109" name="Google Shape;109;p15"/>
          <p:cNvSpPr txBox="1"/>
          <p:nvPr/>
        </p:nvSpPr>
        <p:spPr>
          <a:xfrm>
            <a:off x="2620317" y="4852987"/>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twitter.com/waospi</a:t>
            </a:r>
            <a:endParaRPr sz="2000" b="0" i="0" u="none" strike="noStrike" cap="none">
              <a:solidFill>
                <a:schemeClr val="lt1"/>
              </a:solidFill>
              <a:latin typeface="Calibri"/>
              <a:ea typeface="Calibri"/>
              <a:cs typeface="Calibri"/>
              <a:sym typeface="Calibri"/>
            </a:endParaRPr>
          </a:p>
        </p:txBody>
      </p:sp>
      <p:sp>
        <p:nvSpPr>
          <p:cNvPr id="110" name="Google Shape;110;p15"/>
          <p:cNvSpPr txBox="1"/>
          <p:nvPr/>
        </p:nvSpPr>
        <p:spPr>
          <a:xfrm>
            <a:off x="7155817" y="478376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youtube.com/waospi</a:t>
            </a:r>
            <a:endParaRPr sz="2000" b="0" i="0" u="none" strike="noStrike" cap="none">
              <a:solidFill>
                <a:schemeClr val="lt1"/>
              </a:solidFill>
              <a:latin typeface="Calibri"/>
              <a:ea typeface="Calibri"/>
              <a:cs typeface="Calibri"/>
              <a:sym typeface="Calibri"/>
            </a:endParaRPr>
          </a:p>
        </p:txBody>
      </p:sp>
      <p:sp>
        <p:nvSpPr>
          <p:cNvPr id="111" name="Google Shape;111;p15"/>
          <p:cNvSpPr txBox="1"/>
          <p:nvPr/>
        </p:nvSpPr>
        <p:spPr>
          <a:xfrm>
            <a:off x="2609213" y="570610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medium.com/waospi</a:t>
            </a:r>
            <a:endParaRPr sz="2000" b="0" i="0" u="none" strike="noStrike" cap="none">
              <a:solidFill>
                <a:schemeClr val="lt1"/>
              </a:solidFill>
              <a:latin typeface="Calibri"/>
              <a:ea typeface="Calibri"/>
              <a:cs typeface="Calibri"/>
              <a:sym typeface="Calibri"/>
            </a:endParaRPr>
          </a:p>
        </p:txBody>
      </p:sp>
      <p:sp>
        <p:nvSpPr>
          <p:cNvPr id="112" name="Google Shape;112;p15"/>
          <p:cNvSpPr txBox="1"/>
          <p:nvPr/>
        </p:nvSpPr>
        <p:spPr>
          <a:xfrm>
            <a:off x="7155817" y="5660123"/>
            <a:ext cx="36778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linkedin.com/company/waospi</a:t>
            </a:r>
            <a:endParaRPr sz="2000" b="0" i="0" u="none" strike="noStrike" cap="none">
              <a:solidFill>
                <a:schemeClr val="lt1"/>
              </a:solidFill>
              <a:latin typeface="Calibri"/>
              <a:ea typeface="Calibri"/>
              <a:cs typeface="Calibri"/>
              <a:sym typeface="Calibri"/>
            </a:endParaRPr>
          </a:p>
        </p:txBody>
      </p:sp>
      <p:sp>
        <p:nvSpPr>
          <p:cNvPr id="113" name="Google Shape;113;p15"/>
          <p:cNvSpPr txBox="1"/>
          <p:nvPr/>
        </p:nvSpPr>
        <p:spPr>
          <a:xfrm>
            <a:off x="2597651" y="3868910"/>
            <a:ext cx="270475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k12.wa.us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0" name="Google Shape;120;p17"/>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21" name="Google Shape;121;p1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22" name="Google Shape;122;p17"/>
          <p:cNvSpPr txBox="1">
            <a:spLocks noGrp="1"/>
          </p:cNvSpPr>
          <p:nvPr>
            <p:ph type="dt" idx="10"/>
          </p:nvPr>
        </p:nvSpPr>
        <p:spPr>
          <a:xfrm>
            <a:off x="9309783" y="6253532"/>
            <a:ext cx="15315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p17"/>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24" name="Google Shape;124;p17"/>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7" name="Google Shape;127;p18"/>
          <p:cNvSpPr txBox="1">
            <a:spLocks noGrp="1"/>
          </p:cNvSpPr>
          <p:nvPr>
            <p:ph type="body" idx="1"/>
          </p:nvPr>
        </p:nvSpPr>
        <p:spPr>
          <a:xfrm>
            <a:off x="838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8" name="Google Shape;128;p18"/>
          <p:cNvSpPr txBox="1">
            <a:spLocks noGrp="1"/>
          </p:cNvSpPr>
          <p:nvPr>
            <p:ph type="body" idx="2"/>
          </p:nvPr>
        </p:nvSpPr>
        <p:spPr>
          <a:xfrm>
            <a:off x="6172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29" name="Google Shape;129;p1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30" name="Google Shape;130;p18"/>
          <p:cNvSpPr txBox="1">
            <a:spLocks noGrp="1"/>
          </p:cNvSpPr>
          <p:nvPr>
            <p:ph type="dt" idx="10"/>
          </p:nvPr>
        </p:nvSpPr>
        <p:spPr>
          <a:xfrm>
            <a:off x="9309783" y="6253532"/>
            <a:ext cx="1531500" cy="367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p18"/>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32" name="Google Shape;132;p18"/>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133"/>
        <p:cNvGrpSpPr/>
        <p:nvPr/>
      </p:nvGrpSpPr>
      <p:grpSpPr>
        <a:xfrm>
          <a:off x="0" y="0"/>
          <a:ext cx="0" cy="0"/>
          <a:chOff x="0" y="0"/>
          <a:chExt cx="0" cy="0"/>
        </a:xfrm>
      </p:grpSpPr>
      <p:sp>
        <p:nvSpPr>
          <p:cNvPr id="134" name="Google Shape;134;p19"/>
          <p:cNvSpPr txBox="1">
            <a:spLocks noGrp="1"/>
          </p:cNvSpPr>
          <p:nvPr>
            <p:ph type="sldNum" idx="12"/>
          </p:nvPr>
        </p:nvSpPr>
        <p:spPr>
          <a:xfrm>
            <a:off x="816864" y="6356350"/>
            <a:ext cx="2641500" cy="3657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35" name="Google Shape;135;p19"/>
          <p:cNvSpPr txBox="1">
            <a:spLocks noGrp="1"/>
          </p:cNvSpPr>
          <p:nvPr>
            <p:ph type="body" idx="1"/>
          </p:nvPr>
        </p:nvSpPr>
        <p:spPr>
          <a:xfrm>
            <a:off x="632881" y="1233488"/>
            <a:ext cx="5450100" cy="4923600"/>
          </a:xfrm>
          <a:prstGeom prst="rect">
            <a:avLst/>
          </a:prstGeom>
          <a:noFill/>
          <a:ln>
            <a:noFill/>
          </a:ln>
        </p:spPr>
        <p:txBody>
          <a:bodyPr spcFirstLastPara="1" wrap="square" lIns="91425" tIns="45700" rIns="91425" bIns="45700" anchor="t" anchorCtr="0">
            <a:normAutofit/>
          </a:bodyPr>
          <a:lstStyle>
            <a:lvl1pPr marL="457200" lvl="0" indent="-354076" algn="l" rtl="0">
              <a:spcBef>
                <a:spcPts val="600"/>
              </a:spcBef>
              <a:spcAft>
                <a:spcPts val="0"/>
              </a:spcAft>
              <a:buSzPts val="1976"/>
              <a:buChar char="•"/>
              <a:defRPr>
                <a:solidFill>
                  <a:schemeClr val="dk2"/>
                </a:solidFill>
              </a:defRPr>
            </a:lvl1pPr>
            <a:lvl2pPr marL="914400" lvl="1" indent="-339597" algn="l" rtl="0">
              <a:spcBef>
                <a:spcPts val="500"/>
              </a:spcBef>
              <a:spcAft>
                <a:spcPts val="0"/>
              </a:spcAft>
              <a:buSzPts val="1748"/>
              <a:buChar char="•"/>
              <a:defRPr>
                <a:solidFill>
                  <a:schemeClr val="dk2"/>
                </a:solidFill>
              </a:defRPr>
            </a:lvl2pPr>
            <a:lvl3pPr marL="1371600" lvl="2" indent="-325119" algn="l" rtl="0">
              <a:spcBef>
                <a:spcPts val="500"/>
              </a:spcBef>
              <a:spcAft>
                <a:spcPts val="0"/>
              </a:spcAft>
              <a:buSzPts val="1520"/>
              <a:buChar char="•"/>
              <a:defRPr>
                <a:solidFill>
                  <a:schemeClr val="dk2"/>
                </a:solidFill>
              </a:defRPr>
            </a:lvl3pPr>
            <a:lvl4pPr marL="1828800" lvl="3" indent="-308610" algn="l" rtl="0">
              <a:spcBef>
                <a:spcPts val="400"/>
              </a:spcBef>
              <a:spcAft>
                <a:spcPts val="0"/>
              </a:spcAft>
              <a:buSzPts val="1260"/>
              <a:buChar char="•"/>
              <a:defRPr>
                <a:solidFill>
                  <a:schemeClr val="dk2"/>
                </a:solidFill>
              </a:defRPr>
            </a:lvl4pPr>
            <a:lvl5pPr marL="2286000" lvl="4" indent="-299720" algn="l" rtl="0">
              <a:spcBef>
                <a:spcPts val="300"/>
              </a:spcBef>
              <a:spcAft>
                <a:spcPts val="0"/>
              </a:spcAft>
              <a:buSzPts val="1120"/>
              <a:buChar char="•"/>
              <a:defRPr>
                <a:solidFill>
                  <a:schemeClr val="dk2"/>
                </a:solidFill>
              </a:defRPr>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36" name="Google Shape;136;p19"/>
          <p:cNvSpPr txBox="1">
            <a:spLocks noGrp="1"/>
          </p:cNvSpPr>
          <p:nvPr>
            <p:ph type="body" idx="2"/>
          </p:nvPr>
        </p:nvSpPr>
        <p:spPr>
          <a:xfrm>
            <a:off x="6176264" y="1233488"/>
            <a:ext cx="5448300" cy="4920300"/>
          </a:xfrm>
          <a:prstGeom prst="rect">
            <a:avLst/>
          </a:prstGeom>
          <a:noFill/>
          <a:ln>
            <a:noFill/>
          </a:ln>
        </p:spPr>
        <p:txBody>
          <a:bodyPr spcFirstLastPara="1" wrap="square" lIns="91425" tIns="45700" rIns="91425" bIns="45700" anchor="t" anchorCtr="0">
            <a:normAutofit/>
          </a:bodyPr>
          <a:lstStyle>
            <a:lvl1pPr marL="457200" lvl="0" indent="-354076" algn="l" rtl="0">
              <a:spcBef>
                <a:spcPts val="600"/>
              </a:spcBef>
              <a:spcAft>
                <a:spcPts val="0"/>
              </a:spcAft>
              <a:buSzPts val="1976"/>
              <a:buChar char="•"/>
              <a:defRPr>
                <a:solidFill>
                  <a:schemeClr val="dk2"/>
                </a:solidFill>
              </a:defRPr>
            </a:lvl1pPr>
            <a:lvl2pPr marL="914400" lvl="1" indent="-339597" algn="l" rtl="0">
              <a:spcBef>
                <a:spcPts val="500"/>
              </a:spcBef>
              <a:spcAft>
                <a:spcPts val="0"/>
              </a:spcAft>
              <a:buSzPts val="1748"/>
              <a:buChar char="•"/>
              <a:defRPr>
                <a:solidFill>
                  <a:schemeClr val="dk2"/>
                </a:solidFill>
              </a:defRPr>
            </a:lvl2pPr>
            <a:lvl3pPr marL="1371600" lvl="2" indent="-325119" algn="l" rtl="0">
              <a:spcBef>
                <a:spcPts val="500"/>
              </a:spcBef>
              <a:spcAft>
                <a:spcPts val="0"/>
              </a:spcAft>
              <a:buSzPts val="1520"/>
              <a:buChar char="•"/>
              <a:defRPr>
                <a:solidFill>
                  <a:schemeClr val="dk2"/>
                </a:solidFill>
              </a:defRPr>
            </a:lvl3pPr>
            <a:lvl4pPr marL="1828800" lvl="3" indent="-308610" algn="l" rtl="0">
              <a:spcBef>
                <a:spcPts val="400"/>
              </a:spcBef>
              <a:spcAft>
                <a:spcPts val="0"/>
              </a:spcAft>
              <a:buSzPts val="1260"/>
              <a:buChar char="•"/>
              <a:defRPr>
                <a:solidFill>
                  <a:schemeClr val="dk2"/>
                </a:solidFill>
              </a:defRPr>
            </a:lvl4pPr>
            <a:lvl5pPr marL="2286000" lvl="4" indent="-299720" algn="l" rtl="0">
              <a:spcBef>
                <a:spcPts val="300"/>
              </a:spcBef>
              <a:spcAft>
                <a:spcPts val="0"/>
              </a:spcAft>
              <a:buSzPts val="1120"/>
              <a:buChar char="•"/>
              <a:defRPr>
                <a:solidFill>
                  <a:schemeClr val="dk2"/>
                </a:solidFill>
              </a:defRPr>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37" name="Google Shape;137;p19"/>
          <p:cNvSpPr txBox="1">
            <a:spLocks noGrp="1"/>
          </p:cNvSpPr>
          <p:nvPr>
            <p:ph type="title"/>
          </p:nvPr>
        </p:nvSpPr>
        <p:spPr>
          <a:xfrm>
            <a:off x="632883" y="155575"/>
            <a:ext cx="10992000" cy="1023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0" name="Google Shape;140;p20"/>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41" name="Google Shape;141;p2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42" name="Google Shape;142;p20"/>
          <p:cNvSpPr txBox="1">
            <a:spLocks noGrp="1"/>
          </p:cNvSpPr>
          <p:nvPr>
            <p:ph type="dt" idx="10"/>
          </p:nvPr>
        </p:nvSpPr>
        <p:spPr>
          <a:xfrm>
            <a:off x="9309783" y="6253532"/>
            <a:ext cx="15315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3" name="Google Shape;143;p20"/>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4" name="Google Shape;144;p20"/>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 name="Google Shape;24;p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 name="Google Shape;26;p3" descr="High school student in a hallwa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1"/>
        <p:cNvGrpSpPr/>
        <p:nvPr/>
      </p:nvGrpSpPr>
      <p:grpSpPr>
        <a:xfrm>
          <a:off x="0" y="0"/>
          <a:ext cx="0" cy="0"/>
          <a:chOff x="0" y="0"/>
          <a:chExt cx="0" cy="0"/>
        </a:xfrm>
      </p:grpSpPr>
      <p:pic>
        <p:nvPicPr>
          <p:cNvPr id="152" name="Google Shape;152;p2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53" name="Google Shape;153;p22"/>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2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55" name="Google Shape;155;p2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23"/>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23"/>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0" name="Google Shape;160;p2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1" name="Google Shape;161;p2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2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63" name="Google Shape;163;p2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4"/>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7" name="Google Shape;167;p2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8" name="Google Shape;168;p24"/>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70" name="Google Shape;170;p2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1"/>
        <p:cNvGrpSpPr/>
        <p:nvPr/>
      </p:nvGrpSpPr>
      <p:grpSpPr>
        <a:xfrm>
          <a:off x="0" y="0"/>
          <a:ext cx="0" cy="0"/>
          <a:chOff x="0" y="0"/>
          <a:chExt cx="0" cy="0"/>
        </a:xfrm>
      </p:grpSpPr>
      <p:sp>
        <p:nvSpPr>
          <p:cNvPr id="172" name="Google Shape;172;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174" name="Google Shape;174;p2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75" name="Google Shape;175;p2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2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77" name="Google Shape;177;p2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8"/>
        <p:cNvGrpSpPr/>
        <p:nvPr/>
      </p:nvGrpSpPr>
      <p:grpSpPr>
        <a:xfrm>
          <a:off x="0" y="0"/>
          <a:ext cx="0" cy="0"/>
          <a:chOff x="0" y="0"/>
          <a:chExt cx="0" cy="0"/>
        </a:xfrm>
      </p:grpSpPr>
      <p:sp>
        <p:nvSpPr>
          <p:cNvPr id="179" name="Google Shape;179;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1" name="Google Shape;181;p26"/>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3" name="Google Shape;183;p26"/>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4" name="Google Shape;184;p2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85" name="Google Shape;185;p2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2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87" name="Google Shape;187;p2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188"/>
        <p:cNvGrpSpPr/>
        <p:nvPr/>
      </p:nvGrpSpPr>
      <p:grpSpPr>
        <a:xfrm>
          <a:off x="0" y="0"/>
          <a:ext cx="0" cy="0"/>
          <a:chOff x="0" y="0"/>
          <a:chExt cx="0" cy="0"/>
        </a:xfrm>
      </p:grpSpPr>
      <p:pic>
        <p:nvPicPr>
          <p:cNvPr id="189" name="Google Shape;189;p2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190" name="Google Shape;190;p27"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191" name="Google Shape;191;p27"/>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192" name="Google Shape;192;p27"/>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193" name="Google Shape;193;p27"/>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2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2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96" name="Google Shape;196;p2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7"/>
        <p:cNvGrpSpPr/>
        <p:nvPr/>
      </p:nvGrpSpPr>
      <p:grpSpPr>
        <a:xfrm>
          <a:off x="0" y="0"/>
          <a:ext cx="0" cy="0"/>
          <a:chOff x="0" y="0"/>
          <a:chExt cx="0" cy="0"/>
        </a:xfrm>
      </p:grpSpPr>
      <p:sp>
        <p:nvSpPr>
          <p:cNvPr id="198" name="Google Shape;198;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28"/>
          <p:cNvSpPr>
            <a:spLocks noGrp="1"/>
          </p:cNvSpPr>
          <p:nvPr>
            <p:ph type="pic" idx="2"/>
          </p:nvPr>
        </p:nvSpPr>
        <p:spPr>
          <a:xfrm>
            <a:off x="5183188" y="987425"/>
            <a:ext cx="6172200" cy="4873625"/>
          </a:xfrm>
          <a:prstGeom prst="rect">
            <a:avLst/>
          </a:prstGeom>
          <a:noFill/>
          <a:ln>
            <a:noFill/>
          </a:ln>
        </p:spPr>
      </p:sp>
      <p:sp>
        <p:nvSpPr>
          <p:cNvPr id="200" name="Google Shape;200;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201" name="Google Shape;201;p2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02" name="Google Shape;202;p2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2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04" name="Google Shape;204;p2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5"/>
        <p:cNvGrpSpPr/>
        <p:nvPr/>
      </p:nvGrpSpPr>
      <p:grpSpPr>
        <a:xfrm>
          <a:off x="0" y="0"/>
          <a:ext cx="0" cy="0"/>
          <a:chOff x="0" y="0"/>
          <a:chExt cx="0" cy="0"/>
        </a:xfrm>
      </p:grpSpPr>
      <p:sp>
        <p:nvSpPr>
          <p:cNvPr id="206" name="Google Shape;206;p29"/>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7" name="Google Shape;207;p29"/>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208" name="Google Shape;208;p29"/>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3"/>
        <p:cNvGrpSpPr/>
        <p:nvPr/>
      </p:nvGrpSpPr>
      <p:grpSpPr>
        <a:xfrm>
          <a:off x="0" y="0"/>
          <a:ext cx="0" cy="0"/>
          <a:chOff x="0" y="0"/>
          <a:chExt cx="0" cy="0"/>
        </a:xfrm>
      </p:grpSpPr>
      <p:sp>
        <p:nvSpPr>
          <p:cNvPr id="214" name="Google Shape;214;p3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5" name="Google Shape;215;p3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16" name="Google Shape;216;p3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7" name="Google Shape;217;p31"/>
          <p:cNvSpPr/>
          <p:nvPr/>
        </p:nvSpPr>
        <p:spPr>
          <a:xfrm>
            <a:off x="0" y="0"/>
            <a:ext cx="12192000" cy="35643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20" name="Google Shape;220;p3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1"/>
        <p:cNvGrpSpPr/>
        <p:nvPr/>
      </p:nvGrpSpPr>
      <p:grpSpPr>
        <a:xfrm>
          <a:off x="0" y="0"/>
          <a:ext cx="0" cy="0"/>
          <a:chOff x="0" y="0"/>
          <a:chExt cx="0" cy="0"/>
        </a:xfrm>
      </p:grpSpPr>
      <p:sp>
        <p:nvSpPr>
          <p:cNvPr id="222" name="Google Shape;222;p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3" name="Google Shape;223;p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4" name="Google Shape;224;p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Section Slide 1">
  <p:cSld name="1_Section Slide 1">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 name="Google Shape;30;p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 name="Google Shape;32;p4" descr="A group of people speaking"/>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5"/>
        <p:cNvGrpSpPr/>
        <p:nvPr/>
      </p:nvGrpSpPr>
      <p:grpSpPr>
        <a:xfrm>
          <a:off x="0" y="0"/>
          <a:ext cx="0" cy="0"/>
          <a:chOff x="0" y="0"/>
          <a:chExt cx="0" cy="0"/>
        </a:xfrm>
      </p:grpSpPr>
      <p:sp>
        <p:nvSpPr>
          <p:cNvPr id="226" name="Google Shape;226;p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33"/>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8" name="Google Shape;228;p3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29" name="Google Shape;229;p33"/>
          <p:cNvSpPr txBox="1">
            <a:spLocks noGrp="1"/>
          </p:cNvSpPr>
          <p:nvPr>
            <p:ph type="dt" idx="10"/>
          </p:nvPr>
        </p:nvSpPr>
        <p:spPr>
          <a:xfrm>
            <a:off x="9309783" y="6253532"/>
            <a:ext cx="15315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0" name="Google Shape;230;p33"/>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31" name="Google Shape;231;p33"/>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2"/>
        <p:cNvGrpSpPr/>
        <p:nvPr/>
      </p:nvGrpSpPr>
      <p:grpSpPr>
        <a:xfrm>
          <a:off x="0" y="0"/>
          <a:ext cx="0" cy="0"/>
          <a:chOff x="0" y="0"/>
          <a:chExt cx="0" cy="0"/>
        </a:xfrm>
      </p:grpSpPr>
      <p:sp>
        <p:nvSpPr>
          <p:cNvPr id="233" name="Google Shape;233;p3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34"/>
          <p:cNvSpPr txBox="1">
            <a:spLocks noGrp="1"/>
          </p:cNvSpPr>
          <p:nvPr>
            <p:ph type="body" idx="1"/>
          </p:nvPr>
        </p:nvSpPr>
        <p:spPr>
          <a:xfrm>
            <a:off x="838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34"/>
          <p:cNvSpPr txBox="1">
            <a:spLocks noGrp="1"/>
          </p:cNvSpPr>
          <p:nvPr>
            <p:ph type="body" idx="2"/>
          </p:nvPr>
        </p:nvSpPr>
        <p:spPr>
          <a:xfrm>
            <a:off x="6172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6" name="Google Shape;236;p3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37" name="Google Shape;237;p34"/>
          <p:cNvSpPr txBox="1">
            <a:spLocks noGrp="1"/>
          </p:cNvSpPr>
          <p:nvPr>
            <p:ph type="dt" idx="10"/>
          </p:nvPr>
        </p:nvSpPr>
        <p:spPr>
          <a:xfrm>
            <a:off x="9309783" y="6253532"/>
            <a:ext cx="1531500" cy="3672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8" name="Google Shape;238;p34"/>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39" name="Google Shape;239;p34"/>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240"/>
        <p:cNvGrpSpPr/>
        <p:nvPr/>
      </p:nvGrpSpPr>
      <p:grpSpPr>
        <a:xfrm>
          <a:off x="0" y="0"/>
          <a:ext cx="0" cy="0"/>
          <a:chOff x="0" y="0"/>
          <a:chExt cx="0" cy="0"/>
        </a:xfrm>
      </p:grpSpPr>
      <p:sp>
        <p:nvSpPr>
          <p:cNvPr id="241" name="Google Shape;241;p3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2" name="Google Shape;242;p3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3" name="Google Shape;243;p3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4" name="Google Shape;244;p3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45" name="Google Shape;245;p35" descr="High school student in a hallwa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Section Slide 1">
  <p:cSld name="1_Section Slide 1">
    <p:spTree>
      <p:nvGrpSpPr>
        <p:cNvPr id="1" name="Shape 246"/>
        <p:cNvGrpSpPr/>
        <p:nvPr/>
      </p:nvGrpSpPr>
      <p:grpSpPr>
        <a:xfrm>
          <a:off x="0" y="0"/>
          <a:ext cx="0" cy="0"/>
          <a:chOff x="0" y="0"/>
          <a:chExt cx="0" cy="0"/>
        </a:xfrm>
      </p:grpSpPr>
      <p:sp>
        <p:nvSpPr>
          <p:cNvPr id="247" name="Google Shape;247;p3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8" name="Google Shape;248;p3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9" name="Google Shape;249;p3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0" name="Google Shape;250;p3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1" name="Google Shape;251;p36" descr="A group of people speaking"/>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252"/>
        <p:cNvGrpSpPr/>
        <p:nvPr/>
      </p:nvGrpSpPr>
      <p:grpSpPr>
        <a:xfrm>
          <a:off x="0" y="0"/>
          <a:ext cx="0" cy="0"/>
          <a:chOff x="0" y="0"/>
          <a:chExt cx="0" cy="0"/>
        </a:xfrm>
      </p:grpSpPr>
      <p:sp>
        <p:nvSpPr>
          <p:cNvPr id="253" name="Google Shape;253;p3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4" name="Google Shape;254;p3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55" name="Google Shape;255;p3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6" name="Google Shape;256;p37"/>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7" name="Google Shape;257;p37" descr="School bus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258"/>
        <p:cNvGrpSpPr/>
        <p:nvPr/>
      </p:nvGrpSpPr>
      <p:grpSpPr>
        <a:xfrm>
          <a:off x="0" y="0"/>
          <a:ext cx="0" cy="0"/>
          <a:chOff x="0" y="0"/>
          <a:chExt cx="0" cy="0"/>
        </a:xfrm>
      </p:grpSpPr>
      <p:sp>
        <p:nvSpPr>
          <p:cNvPr id="259" name="Google Shape;259;p3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0" name="Google Shape;260;p3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61" name="Google Shape;261;p3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2" name="Google Shape;262;p38"/>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3" name="Google Shape;263;p38" descr="Group of graduat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264"/>
        <p:cNvGrpSpPr/>
        <p:nvPr/>
      </p:nvGrpSpPr>
      <p:grpSpPr>
        <a:xfrm>
          <a:off x="0" y="0"/>
          <a:ext cx="0" cy="0"/>
          <a:chOff x="0" y="0"/>
          <a:chExt cx="0" cy="0"/>
        </a:xfrm>
      </p:grpSpPr>
      <p:sp>
        <p:nvSpPr>
          <p:cNvPr id="265" name="Google Shape;265;p39"/>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6" name="Google Shape;266;p39"/>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67" name="Google Shape;267;p39"/>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8" name="Google Shape;268;p39"/>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9" name="Google Shape;269;p39" descr="A woman with two children in a librar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Section Slide 4">
  <p:cSld name="1_Section Slide 4">
    <p:spTree>
      <p:nvGrpSpPr>
        <p:cNvPr id="1" name="Shape 270"/>
        <p:cNvGrpSpPr/>
        <p:nvPr/>
      </p:nvGrpSpPr>
      <p:grpSpPr>
        <a:xfrm>
          <a:off x="0" y="0"/>
          <a:ext cx="0" cy="0"/>
          <a:chOff x="0" y="0"/>
          <a:chExt cx="0" cy="0"/>
        </a:xfrm>
      </p:grpSpPr>
      <p:sp>
        <p:nvSpPr>
          <p:cNvPr id="271" name="Google Shape;271;p4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2" name="Google Shape;272;p4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73" name="Google Shape;273;p4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4" name="Google Shape;274;p40"/>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5" name="Google Shape;275;p40" descr="Two adults with three kindergarten student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7_Section Slide 4">
  <p:cSld name="7_Section Slide 4">
    <p:spTree>
      <p:nvGrpSpPr>
        <p:cNvPr id="1" name="Shape 276"/>
        <p:cNvGrpSpPr/>
        <p:nvPr/>
      </p:nvGrpSpPr>
      <p:grpSpPr>
        <a:xfrm>
          <a:off x="0" y="0"/>
          <a:ext cx="0" cy="0"/>
          <a:chOff x="0" y="0"/>
          <a:chExt cx="0" cy="0"/>
        </a:xfrm>
      </p:grpSpPr>
      <p:sp>
        <p:nvSpPr>
          <p:cNvPr id="277" name="Google Shape;277;p4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8" name="Google Shape;278;p4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79" name="Google Shape;279;p4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0" name="Google Shape;280;p4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1" name="Google Shape;281;p41" descr="Students with raised hand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_Section Slide 4">
  <p:cSld name="2_Section Slide 4">
    <p:spTree>
      <p:nvGrpSpPr>
        <p:cNvPr id="1" name="Shape 282"/>
        <p:cNvGrpSpPr/>
        <p:nvPr/>
      </p:nvGrpSpPr>
      <p:grpSpPr>
        <a:xfrm>
          <a:off x="0" y="0"/>
          <a:ext cx="0" cy="0"/>
          <a:chOff x="0" y="0"/>
          <a:chExt cx="0" cy="0"/>
        </a:xfrm>
      </p:grpSpPr>
      <p:sp>
        <p:nvSpPr>
          <p:cNvPr id="283" name="Google Shape;283;p4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4" name="Google Shape;284;p4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85" name="Google Shape;285;p4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6" name="Google Shape;286;p4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7" name="Google Shape;287;p42" descr="High schooler and teacher at whiteboard"/>
          <p:cNvPicPr preferRelativeResize="0"/>
          <p:nvPr/>
        </p:nvPicPr>
        <p:blipFill rotWithShape="1">
          <a:blip r:embed="rId2">
            <a:alphaModFix/>
          </a:blip>
          <a:srcRect/>
          <a:stretch/>
        </p:blipFill>
        <p:spPr>
          <a:xfrm>
            <a:off x="-9908" y="0"/>
            <a:ext cx="12201906" cy="391795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33"/>
        <p:cNvGrpSpPr/>
        <p:nvPr/>
      </p:nvGrpSpPr>
      <p:grpSpPr>
        <a:xfrm>
          <a:off x="0" y="0"/>
          <a:ext cx="0" cy="0"/>
          <a:chOff x="0" y="0"/>
          <a:chExt cx="0" cy="0"/>
        </a:xfrm>
      </p:grpSpPr>
      <p:sp>
        <p:nvSpPr>
          <p:cNvPr id="34" name="Google Shape;34;p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6" name="Google Shape;36;p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5" descr="School bus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Section Slide 4">
  <p:cSld name="3_Section Slide 4">
    <p:spTree>
      <p:nvGrpSpPr>
        <p:cNvPr id="1" name="Shape 288"/>
        <p:cNvGrpSpPr/>
        <p:nvPr/>
      </p:nvGrpSpPr>
      <p:grpSpPr>
        <a:xfrm>
          <a:off x="0" y="0"/>
          <a:ext cx="0" cy="0"/>
          <a:chOff x="0" y="0"/>
          <a:chExt cx="0" cy="0"/>
        </a:xfrm>
      </p:grpSpPr>
      <p:sp>
        <p:nvSpPr>
          <p:cNvPr id="289" name="Google Shape;289;p4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0" name="Google Shape;290;p4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91" name="Google Shape;291;p4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2" name="Google Shape;292;p4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3" name="Google Shape;293;p43" descr="Man helping child put on mask."/>
          <p:cNvPicPr preferRelativeResize="0"/>
          <p:nvPr/>
        </p:nvPicPr>
        <p:blipFill rotWithShape="1">
          <a:blip r:embed="rId2">
            <a:alphaModFix/>
          </a:blip>
          <a:srcRect/>
          <a:stretch/>
        </p:blipFill>
        <p:spPr>
          <a:xfrm>
            <a:off x="-9910" y="0"/>
            <a:ext cx="12201906" cy="391795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_Section Slide 4">
  <p:cSld name="4_Section Slide 4">
    <p:spTree>
      <p:nvGrpSpPr>
        <p:cNvPr id="1" name="Shape 294"/>
        <p:cNvGrpSpPr/>
        <p:nvPr/>
      </p:nvGrpSpPr>
      <p:grpSpPr>
        <a:xfrm>
          <a:off x="0" y="0"/>
          <a:ext cx="0" cy="0"/>
          <a:chOff x="0" y="0"/>
          <a:chExt cx="0" cy="0"/>
        </a:xfrm>
      </p:grpSpPr>
      <p:sp>
        <p:nvSpPr>
          <p:cNvPr id="295" name="Google Shape;295;p4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6" name="Google Shape;296;p4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97" name="Google Shape;297;p4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8" name="Google Shape;298;p4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9" name="Google Shape;299;p44" descr="Child in glasses and mask"/>
          <p:cNvPicPr preferRelativeResize="0"/>
          <p:nvPr/>
        </p:nvPicPr>
        <p:blipFill rotWithShape="1">
          <a:blip r:embed="rId2">
            <a:alphaModFix/>
          </a:blip>
          <a:srcRect/>
          <a:stretch/>
        </p:blipFill>
        <p:spPr>
          <a:xfrm>
            <a:off x="-9909" y="0"/>
            <a:ext cx="12201903" cy="391795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5_Section Slide 4">
  <p:cSld name="5_Section Slide 4">
    <p:spTree>
      <p:nvGrpSpPr>
        <p:cNvPr id="1" name="Shape 300"/>
        <p:cNvGrpSpPr/>
        <p:nvPr/>
      </p:nvGrpSpPr>
      <p:grpSpPr>
        <a:xfrm>
          <a:off x="0" y="0"/>
          <a:ext cx="0" cy="0"/>
          <a:chOff x="0" y="0"/>
          <a:chExt cx="0" cy="0"/>
        </a:xfrm>
      </p:grpSpPr>
      <p:sp>
        <p:nvSpPr>
          <p:cNvPr id="301" name="Google Shape;301;p4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2" name="Google Shape;302;p4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3" name="Google Shape;303;p4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4" name="Google Shape;304;p4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05" name="Google Shape;305;p45" descr="Two teachers wearing masks in classroom"/>
          <p:cNvPicPr preferRelativeResize="0"/>
          <p:nvPr/>
        </p:nvPicPr>
        <p:blipFill rotWithShape="1">
          <a:blip r:embed="rId2">
            <a:alphaModFix/>
          </a:blip>
          <a:srcRect/>
          <a:stretch/>
        </p:blipFill>
        <p:spPr>
          <a:xfrm>
            <a:off x="-9909" y="0"/>
            <a:ext cx="12201903" cy="3917954"/>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Slide Alt">
  <p:cSld name="Section Slide Alt">
    <p:spTree>
      <p:nvGrpSpPr>
        <p:cNvPr id="1" name="Shape 306"/>
        <p:cNvGrpSpPr/>
        <p:nvPr/>
      </p:nvGrpSpPr>
      <p:grpSpPr>
        <a:xfrm>
          <a:off x="0" y="0"/>
          <a:ext cx="0" cy="0"/>
          <a:chOff x="0" y="0"/>
          <a:chExt cx="0" cy="0"/>
        </a:xfrm>
      </p:grpSpPr>
      <p:sp>
        <p:nvSpPr>
          <p:cNvPr id="307" name="Google Shape;307;p4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8" name="Google Shape;308;p4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9" name="Google Shape;309;p4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0" name="Google Shape;310;p46"/>
          <p:cNvSpPr/>
          <p:nvPr/>
        </p:nvSpPr>
        <p:spPr>
          <a:xfrm>
            <a:off x="0" y="0"/>
            <a:ext cx="6110514" cy="6858000"/>
          </a:xfrm>
          <a:prstGeom prst="rect">
            <a:avLst/>
          </a:prstGeom>
          <a:solidFill>
            <a:srgbClr val="4040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1" name="Google Shape;311;p46"/>
          <p:cNvSpPr txBox="1"/>
          <p:nvPr/>
        </p:nvSpPr>
        <p:spPr>
          <a:xfrm>
            <a:off x="638629" y="2873829"/>
            <a:ext cx="48768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7F5EB"/>
                </a:solidFill>
                <a:latin typeface="Quattrocento Sans"/>
                <a:ea typeface="Quattrocento Sans"/>
                <a:cs typeface="Quattrocento Sans"/>
                <a:sym typeface="Quattrocento Sans"/>
              </a:rPr>
              <a:t>Section Title</a:t>
            </a:r>
            <a:endParaRPr sz="1400" b="0" i="0" u="none" strike="noStrike" cap="none">
              <a:solidFill>
                <a:srgbClr val="000000"/>
              </a:solidFill>
              <a:latin typeface="Arial"/>
              <a:ea typeface="Arial"/>
              <a:cs typeface="Arial"/>
              <a:sym typeface="Arial"/>
            </a:endParaRPr>
          </a:p>
        </p:txBody>
      </p:sp>
      <p:pic>
        <p:nvPicPr>
          <p:cNvPr id="312" name="Google Shape;312;p46" title="OSPI logo"/>
          <p:cNvPicPr preferRelativeResize="0"/>
          <p:nvPr/>
        </p:nvPicPr>
        <p:blipFill rotWithShape="1">
          <a:blip r:embed="rId2">
            <a:alphaModFix/>
          </a:blip>
          <a:srcRect/>
          <a:stretch/>
        </p:blipFill>
        <p:spPr>
          <a:xfrm>
            <a:off x="638629" y="5678455"/>
            <a:ext cx="4864704" cy="813910"/>
          </a:xfrm>
          <a:prstGeom prst="rect">
            <a:avLst/>
          </a:prstGeom>
          <a:noFill/>
          <a:ln>
            <a:noFill/>
          </a:ln>
        </p:spPr>
      </p:pic>
      <p:sp>
        <p:nvSpPr>
          <p:cNvPr id="313" name="Google Shape;313;p46"/>
          <p:cNvSpPr txBox="1"/>
          <p:nvPr/>
        </p:nvSpPr>
        <p:spPr>
          <a:xfrm>
            <a:off x="6571343" y="698160"/>
            <a:ext cx="5181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0403D"/>
              </a:buClr>
              <a:buSzPts val="2800"/>
              <a:buFont typeface="Arial"/>
              <a:buChar char="•"/>
            </a:pPr>
            <a:r>
              <a:rPr lang="en-US" sz="2800" b="0" i="0" u="none" strike="noStrike" cap="none">
                <a:solidFill>
                  <a:srgbClr val="40403D"/>
                </a:solidFill>
                <a:latin typeface="Quattrocento Sans"/>
                <a:ea typeface="Quattrocento Sans"/>
                <a:cs typeface="Quattrocento Sans"/>
                <a:sym typeface="Quattrocento Sans"/>
              </a:rPr>
              <a:t>Edit Master text styles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rgbClr val="40403D"/>
              </a:buClr>
              <a:buSzPts val="2400"/>
              <a:buFont typeface="Arial"/>
              <a:buChar char="•"/>
            </a:pPr>
            <a:r>
              <a:rPr lang="en-US" sz="2400" b="0" i="0" u="none" strike="noStrike" cap="none">
                <a:solidFill>
                  <a:srgbClr val="40403D"/>
                </a:solidFill>
                <a:latin typeface="Quattrocento Sans"/>
                <a:ea typeface="Quattrocento Sans"/>
                <a:cs typeface="Quattrocento Sans"/>
                <a:sym typeface="Quattrocento Sans"/>
              </a:rPr>
              <a:t>Second level</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40403D"/>
              </a:buClr>
              <a:buSzPts val="2000"/>
              <a:buFont typeface="Arial"/>
              <a:buChar char="•"/>
            </a:pPr>
            <a:r>
              <a:rPr lang="en-US" sz="2000" b="0" i="0" u="none" strike="noStrike" cap="none">
                <a:solidFill>
                  <a:srgbClr val="40403D"/>
                </a:solidFill>
                <a:latin typeface="Quattrocento Sans"/>
                <a:ea typeface="Quattrocento Sans"/>
                <a:cs typeface="Quattrocento Sans"/>
                <a:sym typeface="Quattrocento Sans"/>
              </a:rPr>
              <a:t>Third level</a:t>
            </a:r>
            <a:endParaRPr sz="1400" b="0" i="0" u="none" strike="noStrike" cap="none">
              <a:solidFill>
                <a:srgbClr val="000000"/>
              </a:solidFill>
              <a:latin typeface="Arial"/>
              <a:ea typeface="Arial"/>
              <a:cs typeface="Arial"/>
              <a:sym typeface="Arial"/>
            </a:endParaRPr>
          </a:p>
          <a:p>
            <a:pPr marL="1600200" marR="0" lvl="3"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Fourth level</a:t>
            </a:r>
            <a:endParaRPr sz="1400" b="0" i="0" u="none" strike="noStrike" cap="none">
              <a:solidFill>
                <a:srgbClr val="000000"/>
              </a:solidFill>
              <a:latin typeface="Arial"/>
              <a:ea typeface="Arial"/>
              <a:cs typeface="Arial"/>
              <a:sym typeface="Arial"/>
            </a:endParaRPr>
          </a:p>
          <a:p>
            <a:pPr marL="2057400" marR="0" lvl="4"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Fifth level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nect with OSPI">
  <p:cSld name="Connect with OSPI">
    <p:spTree>
      <p:nvGrpSpPr>
        <p:cNvPr id="1" name="Shape 314"/>
        <p:cNvGrpSpPr/>
        <p:nvPr/>
      </p:nvGrpSpPr>
      <p:grpSpPr>
        <a:xfrm>
          <a:off x="0" y="0"/>
          <a:ext cx="0" cy="0"/>
          <a:chOff x="0" y="0"/>
          <a:chExt cx="0" cy="0"/>
        </a:xfrm>
      </p:grpSpPr>
      <p:sp>
        <p:nvSpPr>
          <p:cNvPr id="315" name="Google Shape;315;p4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6" name="Google Shape;316;p4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17" name="Google Shape;317;p4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318" name="Google Shape;318;p47" title="OSPI logo"/>
          <p:cNvPicPr preferRelativeResize="0"/>
          <p:nvPr/>
        </p:nvPicPr>
        <p:blipFill rotWithShape="1">
          <a:blip r:embed="rId2">
            <a:alphaModFix/>
          </a:blip>
          <a:srcRect/>
          <a:stretch/>
        </p:blipFill>
        <p:spPr>
          <a:xfrm>
            <a:off x="1931779" y="833184"/>
            <a:ext cx="7738478" cy="1294719"/>
          </a:xfrm>
          <a:prstGeom prst="rect">
            <a:avLst/>
          </a:prstGeom>
          <a:noFill/>
          <a:ln>
            <a:noFill/>
          </a:ln>
        </p:spPr>
      </p:pic>
      <p:sp>
        <p:nvSpPr>
          <p:cNvPr id="319" name="Google Shape;319;p47"/>
          <p:cNvSpPr txBox="1"/>
          <p:nvPr/>
        </p:nvSpPr>
        <p:spPr>
          <a:xfrm>
            <a:off x="1837346" y="2290273"/>
            <a:ext cx="801595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Connect with us!</a:t>
            </a:r>
            <a:endParaRPr sz="1400" b="0" i="0" u="none" strike="noStrike" cap="none">
              <a:solidFill>
                <a:srgbClr val="000000"/>
              </a:solidFill>
              <a:latin typeface="Arial"/>
              <a:ea typeface="Arial"/>
              <a:cs typeface="Arial"/>
              <a:sym typeface="Arial"/>
            </a:endParaRPr>
          </a:p>
        </p:txBody>
      </p:sp>
      <p:sp>
        <p:nvSpPr>
          <p:cNvPr id="320" name="Google Shape;320;p47"/>
          <p:cNvSpPr/>
          <p:nvPr/>
        </p:nvSpPr>
        <p:spPr>
          <a:xfrm>
            <a:off x="0" y="3247402"/>
            <a:ext cx="12192000" cy="36105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1" name="Google Shape;321;p47"/>
          <p:cNvPicPr preferRelativeResize="0"/>
          <p:nvPr/>
        </p:nvPicPr>
        <p:blipFill rotWithShape="1">
          <a:blip r:embed="rId3">
            <a:alphaModFix/>
          </a:blip>
          <a:srcRect/>
          <a:stretch/>
        </p:blipFill>
        <p:spPr>
          <a:xfrm>
            <a:off x="6461513" y="3784874"/>
            <a:ext cx="553212" cy="553212"/>
          </a:xfrm>
          <a:prstGeom prst="rect">
            <a:avLst/>
          </a:prstGeom>
          <a:noFill/>
          <a:ln>
            <a:noFill/>
          </a:ln>
        </p:spPr>
      </p:pic>
      <p:pic>
        <p:nvPicPr>
          <p:cNvPr id="322" name="Google Shape;322;p47"/>
          <p:cNvPicPr preferRelativeResize="0"/>
          <p:nvPr/>
        </p:nvPicPr>
        <p:blipFill rotWithShape="1">
          <a:blip r:embed="rId4">
            <a:alphaModFix/>
          </a:blip>
          <a:srcRect/>
          <a:stretch/>
        </p:blipFill>
        <p:spPr>
          <a:xfrm>
            <a:off x="1921656" y="3815951"/>
            <a:ext cx="539718" cy="539718"/>
          </a:xfrm>
          <a:prstGeom prst="rect">
            <a:avLst/>
          </a:prstGeom>
          <a:noFill/>
          <a:ln>
            <a:noFill/>
          </a:ln>
        </p:spPr>
      </p:pic>
      <p:pic>
        <p:nvPicPr>
          <p:cNvPr id="323" name="Google Shape;323;p47"/>
          <p:cNvPicPr preferRelativeResize="0"/>
          <p:nvPr/>
        </p:nvPicPr>
        <p:blipFill rotWithShape="1">
          <a:blip r:embed="rId5">
            <a:alphaModFix/>
          </a:blip>
          <a:srcRect/>
          <a:stretch/>
        </p:blipFill>
        <p:spPr>
          <a:xfrm>
            <a:off x="6461513" y="5580016"/>
            <a:ext cx="553212" cy="553212"/>
          </a:xfrm>
          <a:prstGeom prst="rect">
            <a:avLst/>
          </a:prstGeom>
          <a:noFill/>
          <a:ln>
            <a:noFill/>
          </a:ln>
        </p:spPr>
      </p:pic>
      <p:pic>
        <p:nvPicPr>
          <p:cNvPr id="324" name="Google Shape;324;p47"/>
          <p:cNvPicPr preferRelativeResize="0"/>
          <p:nvPr/>
        </p:nvPicPr>
        <p:blipFill rotWithShape="1">
          <a:blip r:embed="rId6">
            <a:alphaModFix/>
          </a:blip>
          <a:srcRect/>
          <a:stretch/>
        </p:blipFill>
        <p:spPr>
          <a:xfrm>
            <a:off x="1914909" y="5629554"/>
            <a:ext cx="553212" cy="553212"/>
          </a:xfrm>
          <a:prstGeom prst="rect">
            <a:avLst/>
          </a:prstGeom>
          <a:noFill/>
          <a:ln>
            <a:noFill/>
          </a:ln>
        </p:spPr>
      </p:pic>
      <p:pic>
        <p:nvPicPr>
          <p:cNvPr id="325" name="Google Shape;325;p47"/>
          <p:cNvPicPr preferRelativeResize="0"/>
          <p:nvPr/>
        </p:nvPicPr>
        <p:blipFill rotWithShape="1">
          <a:blip r:embed="rId7">
            <a:alphaModFix/>
          </a:blip>
          <a:srcRect/>
          <a:stretch/>
        </p:blipFill>
        <p:spPr>
          <a:xfrm>
            <a:off x="1914909" y="4764484"/>
            <a:ext cx="553212" cy="553212"/>
          </a:xfrm>
          <a:prstGeom prst="rect">
            <a:avLst/>
          </a:prstGeom>
          <a:noFill/>
          <a:ln>
            <a:noFill/>
          </a:ln>
        </p:spPr>
      </p:pic>
      <p:pic>
        <p:nvPicPr>
          <p:cNvPr id="326" name="Google Shape;326;p47"/>
          <p:cNvPicPr preferRelativeResize="0"/>
          <p:nvPr/>
        </p:nvPicPr>
        <p:blipFill rotWithShape="1">
          <a:blip r:embed="rId8">
            <a:alphaModFix/>
          </a:blip>
          <a:srcRect/>
          <a:stretch/>
        </p:blipFill>
        <p:spPr>
          <a:xfrm>
            <a:off x="6461513" y="4721316"/>
            <a:ext cx="553212" cy="553212"/>
          </a:xfrm>
          <a:prstGeom prst="rect">
            <a:avLst/>
          </a:prstGeom>
          <a:noFill/>
          <a:ln>
            <a:noFill/>
          </a:ln>
        </p:spPr>
      </p:pic>
      <p:sp>
        <p:nvSpPr>
          <p:cNvPr id="327" name="Google Shape;327;p47"/>
          <p:cNvSpPr txBox="1"/>
          <p:nvPr/>
        </p:nvSpPr>
        <p:spPr>
          <a:xfrm>
            <a:off x="7181113" y="3863209"/>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facebook.com/waospi</a:t>
            </a:r>
            <a:endParaRPr sz="2000" b="0" i="0" u="none" strike="noStrike" cap="none">
              <a:solidFill>
                <a:schemeClr val="lt1"/>
              </a:solidFill>
              <a:latin typeface="Calibri"/>
              <a:ea typeface="Calibri"/>
              <a:cs typeface="Calibri"/>
              <a:sym typeface="Calibri"/>
            </a:endParaRPr>
          </a:p>
        </p:txBody>
      </p:sp>
      <p:sp>
        <p:nvSpPr>
          <p:cNvPr id="328" name="Google Shape;328;p47"/>
          <p:cNvSpPr txBox="1"/>
          <p:nvPr/>
        </p:nvSpPr>
        <p:spPr>
          <a:xfrm>
            <a:off x="2620317" y="4852987"/>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twitter.com/waospi</a:t>
            </a:r>
            <a:endParaRPr sz="2000" b="0" i="0" u="none" strike="noStrike" cap="none">
              <a:solidFill>
                <a:schemeClr val="lt1"/>
              </a:solidFill>
              <a:latin typeface="Calibri"/>
              <a:ea typeface="Calibri"/>
              <a:cs typeface="Calibri"/>
              <a:sym typeface="Calibri"/>
            </a:endParaRPr>
          </a:p>
        </p:txBody>
      </p:sp>
      <p:sp>
        <p:nvSpPr>
          <p:cNvPr id="329" name="Google Shape;329;p47"/>
          <p:cNvSpPr txBox="1"/>
          <p:nvPr/>
        </p:nvSpPr>
        <p:spPr>
          <a:xfrm>
            <a:off x="7155817" y="478376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youtube.com/waospi</a:t>
            </a:r>
            <a:endParaRPr sz="2000" b="0" i="0" u="none" strike="noStrike" cap="none">
              <a:solidFill>
                <a:schemeClr val="lt1"/>
              </a:solidFill>
              <a:latin typeface="Calibri"/>
              <a:ea typeface="Calibri"/>
              <a:cs typeface="Calibri"/>
              <a:sym typeface="Calibri"/>
            </a:endParaRPr>
          </a:p>
        </p:txBody>
      </p:sp>
      <p:sp>
        <p:nvSpPr>
          <p:cNvPr id="330" name="Google Shape;330;p47"/>
          <p:cNvSpPr txBox="1"/>
          <p:nvPr/>
        </p:nvSpPr>
        <p:spPr>
          <a:xfrm>
            <a:off x="2609213" y="570610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medium.com/waospi</a:t>
            </a:r>
            <a:endParaRPr sz="2000" b="0" i="0" u="none" strike="noStrike" cap="none">
              <a:solidFill>
                <a:schemeClr val="lt1"/>
              </a:solidFill>
              <a:latin typeface="Calibri"/>
              <a:ea typeface="Calibri"/>
              <a:cs typeface="Calibri"/>
              <a:sym typeface="Calibri"/>
            </a:endParaRPr>
          </a:p>
        </p:txBody>
      </p:sp>
      <p:sp>
        <p:nvSpPr>
          <p:cNvPr id="331" name="Google Shape;331;p47"/>
          <p:cNvSpPr txBox="1"/>
          <p:nvPr/>
        </p:nvSpPr>
        <p:spPr>
          <a:xfrm>
            <a:off x="7155817" y="5660123"/>
            <a:ext cx="36778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linkedin.com/company/waospi</a:t>
            </a:r>
            <a:endParaRPr sz="2000" b="0" i="0" u="none" strike="noStrike" cap="none">
              <a:solidFill>
                <a:schemeClr val="lt1"/>
              </a:solidFill>
              <a:latin typeface="Calibri"/>
              <a:ea typeface="Calibri"/>
              <a:cs typeface="Calibri"/>
              <a:sym typeface="Calibri"/>
            </a:endParaRPr>
          </a:p>
        </p:txBody>
      </p:sp>
      <p:sp>
        <p:nvSpPr>
          <p:cNvPr id="332" name="Google Shape;332;p47"/>
          <p:cNvSpPr txBox="1"/>
          <p:nvPr/>
        </p:nvSpPr>
        <p:spPr>
          <a:xfrm>
            <a:off x="2597651" y="3868910"/>
            <a:ext cx="270475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k12.wa.us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333"/>
        <p:cNvGrpSpPr/>
        <p:nvPr/>
      </p:nvGrpSpPr>
      <p:grpSpPr>
        <a:xfrm>
          <a:off x="0" y="0"/>
          <a:ext cx="0" cy="0"/>
          <a:chOff x="0" y="0"/>
          <a:chExt cx="0" cy="0"/>
        </a:xfrm>
      </p:grpSpPr>
      <p:sp>
        <p:nvSpPr>
          <p:cNvPr id="334" name="Google Shape;334;p48"/>
          <p:cNvSpPr txBox="1">
            <a:spLocks noGrp="1"/>
          </p:cNvSpPr>
          <p:nvPr>
            <p:ph type="sldNum" idx="12"/>
          </p:nvPr>
        </p:nvSpPr>
        <p:spPr>
          <a:xfrm>
            <a:off x="816864" y="6356350"/>
            <a:ext cx="2641500" cy="3657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35" name="Google Shape;335;p48"/>
          <p:cNvSpPr txBox="1">
            <a:spLocks noGrp="1"/>
          </p:cNvSpPr>
          <p:nvPr>
            <p:ph type="body" idx="1"/>
          </p:nvPr>
        </p:nvSpPr>
        <p:spPr>
          <a:xfrm>
            <a:off x="632881" y="1233488"/>
            <a:ext cx="5450100" cy="4923600"/>
          </a:xfrm>
          <a:prstGeom prst="rect">
            <a:avLst/>
          </a:prstGeom>
          <a:noFill/>
          <a:ln>
            <a:noFill/>
          </a:ln>
        </p:spPr>
        <p:txBody>
          <a:bodyPr spcFirstLastPara="1" wrap="square" lIns="91425" tIns="45700" rIns="91425" bIns="45700" anchor="t" anchorCtr="0">
            <a:normAutofit/>
          </a:bodyPr>
          <a:lstStyle>
            <a:lvl1pPr marL="457200" lvl="0" indent="-354076" algn="l">
              <a:lnSpc>
                <a:spcPct val="90000"/>
              </a:lnSpc>
              <a:spcBef>
                <a:spcPts val="600"/>
              </a:spcBef>
              <a:spcAft>
                <a:spcPts val="0"/>
              </a:spcAft>
              <a:buSzPts val="1976"/>
              <a:buChar char="•"/>
              <a:defRPr>
                <a:solidFill>
                  <a:schemeClr val="dk2"/>
                </a:solidFill>
              </a:defRPr>
            </a:lvl1pPr>
            <a:lvl2pPr marL="914400" lvl="1" indent="-339597" algn="l">
              <a:lnSpc>
                <a:spcPct val="90000"/>
              </a:lnSpc>
              <a:spcBef>
                <a:spcPts val="500"/>
              </a:spcBef>
              <a:spcAft>
                <a:spcPts val="0"/>
              </a:spcAft>
              <a:buSzPts val="1748"/>
              <a:buChar char="•"/>
              <a:defRPr>
                <a:solidFill>
                  <a:schemeClr val="dk2"/>
                </a:solidFill>
              </a:defRPr>
            </a:lvl2pPr>
            <a:lvl3pPr marL="1371600" lvl="2" indent="-325119" algn="l">
              <a:lnSpc>
                <a:spcPct val="90000"/>
              </a:lnSpc>
              <a:spcBef>
                <a:spcPts val="500"/>
              </a:spcBef>
              <a:spcAft>
                <a:spcPts val="0"/>
              </a:spcAft>
              <a:buSzPts val="1520"/>
              <a:buChar char="•"/>
              <a:defRPr>
                <a:solidFill>
                  <a:schemeClr val="dk2"/>
                </a:solidFill>
              </a:defRPr>
            </a:lvl3pPr>
            <a:lvl4pPr marL="1828800" lvl="3" indent="-308610" algn="l">
              <a:lnSpc>
                <a:spcPct val="90000"/>
              </a:lnSpc>
              <a:spcBef>
                <a:spcPts val="400"/>
              </a:spcBef>
              <a:spcAft>
                <a:spcPts val="0"/>
              </a:spcAft>
              <a:buSzPts val="1260"/>
              <a:buChar char="•"/>
              <a:defRPr>
                <a:solidFill>
                  <a:schemeClr val="dk2"/>
                </a:solidFill>
              </a:defRPr>
            </a:lvl4pPr>
            <a:lvl5pPr marL="2286000" lvl="4" indent="-299720" algn="l">
              <a:lnSpc>
                <a:spcPct val="90000"/>
              </a:lnSpc>
              <a:spcBef>
                <a:spcPts val="300"/>
              </a:spcBef>
              <a:spcAft>
                <a:spcPts val="0"/>
              </a:spcAft>
              <a:buSzPts val="1120"/>
              <a:buChar char="•"/>
              <a:defRPr>
                <a:solidFill>
                  <a:schemeClr val="dk2"/>
                </a:solidFill>
              </a:defRPr>
            </a:lvl5pPr>
            <a:lvl6pPr marL="2743200" lvl="5" indent="-314325" algn="l">
              <a:lnSpc>
                <a:spcPct val="90000"/>
              </a:lnSpc>
              <a:spcBef>
                <a:spcPts val="300"/>
              </a:spcBef>
              <a:spcAft>
                <a:spcPts val="0"/>
              </a:spcAft>
              <a:buSzPts val="1350"/>
              <a:buChar char="•"/>
              <a:defRPr/>
            </a:lvl6pPr>
            <a:lvl7pPr marL="3200400" lvl="6" indent="-314325" algn="l">
              <a:lnSpc>
                <a:spcPct val="90000"/>
              </a:lnSpc>
              <a:spcBef>
                <a:spcPts val="300"/>
              </a:spcBef>
              <a:spcAft>
                <a:spcPts val="0"/>
              </a:spcAft>
              <a:buSzPts val="1350"/>
              <a:buChar char="•"/>
              <a:defRPr/>
            </a:lvl7pPr>
            <a:lvl8pPr marL="3657600" lvl="7" indent="-314325" algn="l">
              <a:lnSpc>
                <a:spcPct val="90000"/>
              </a:lnSpc>
              <a:spcBef>
                <a:spcPts val="300"/>
              </a:spcBef>
              <a:spcAft>
                <a:spcPts val="0"/>
              </a:spcAft>
              <a:buSzPts val="1350"/>
              <a:buChar char="•"/>
              <a:defRPr/>
            </a:lvl8pPr>
            <a:lvl9pPr marL="4114800" lvl="8" indent="-314325" algn="l">
              <a:lnSpc>
                <a:spcPct val="90000"/>
              </a:lnSpc>
              <a:spcBef>
                <a:spcPts val="300"/>
              </a:spcBef>
              <a:spcAft>
                <a:spcPts val="0"/>
              </a:spcAft>
              <a:buSzPts val="1350"/>
              <a:buChar char="•"/>
              <a:defRPr/>
            </a:lvl9pPr>
          </a:lstStyle>
          <a:p>
            <a:endParaRPr/>
          </a:p>
        </p:txBody>
      </p:sp>
      <p:sp>
        <p:nvSpPr>
          <p:cNvPr id="336" name="Google Shape;336;p48"/>
          <p:cNvSpPr txBox="1">
            <a:spLocks noGrp="1"/>
          </p:cNvSpPr>
          <p:nvPr>
            <p:ph type="body" idx="2"/>
          </p:nvPr>
        </p:nvSpPr>
        <p:spPr>
          <a:xfrm>
            <a:off x="6176264" y="1233488"/>
            <a:ext cx="5448300" cy="4920300"/>
          </a:xfrm>
          <a:prstGeom prst="rect">
            <a:avLst/>
          </a:prstGeom>
          <a:noFill/>
          <a:ln>
            <a:noFill/>
          </a:ln>
        </p:spPr>
        <p:txBody>
          <a:bodyPr spcFirstLastPara="1" wrap="square" lIns="91425" tIns="45700" rIns="91425" bIns="45700" anchor="t" anchorCtr="0">
            <a:normAutofit/>
          </a:bodyPr>
          <a:lstStyle>
            <a:lvl1pPr marL="457200" lvl="0" indent="-354076" algn="l">
              <a:lnSpc>
                <a:spcPct val="90000"/>
              </a:lnSpc>
              <a:spcBef>
                <a:spcPts val="600"/>
              </a:spcBef>
              <a:spcAft>
                <a:spcPts val="0"/>
              </a:spcAft>
              <a:buSzPts val="1976"/>
              <a:buChar char="•"/>
              <a:defRPr>
                <a:solidFill>
                  <a:schemeClr val="dk2"/>
                </a:solidFill>
              </a:defRPr>
            </a:lvl1pPr>
            <a:lvl2pPr marL="914400" lvl="1" indent="-339597" algn="l">
              <a:lnSpc>
                <a:spcPct val="90000"/>
              </a:lnSpc>
              <a:spcBef>
                <a:spcPts val="500"/>
              </a:spcBef>
              <a:spcAft>
                <a:spcPts val="0"/>
              </a:spcAft>
              <a:buSzPts val="1748"/>
              <a:buChar char="•"/>
              <a:defRPr>
                <a:solidFill>
                  <a:schemeClr val="dk2"/>
                </a:solidFill>
              </a:defRPr>
            </a:lvl2pPr>
            <a:lvl3pPr marL="1371600" lvl="2" indent="-325119" algn="l">
              <a:lnSpc>
                <a:spcPct val="90000"/>
              </a:lnSpc>
              <a:spcBef>
                <a:spcPts val="500"/>
              </a:spcBef>
              <a:spcAft>
                <a:spcPts val="0"/>
              </a:spcAft>
              <a:buSzPts val="1520"/>
              <a:buChar char="•"/>
              <a:defRPr>
                <a:solidFill>
                  <a:schemeClr val="dk2"/>
                </a:solidFill>
              </a:defRPr>
            </a:lvl3pPr>
            <a:lvl4pPr marL="1828800" lvl="3" indent="-308610" algn="l">
              <a:lnSpc>
                <a:spcPct val="90000"/>
              </a:lnSpc>
              <a:spcBef>
                <a:spcPts val="400"/>
              </a:spcBef>
              <a:spcAft>
                <a:spcPts val="0"/>
              </a:spcAft>
              <a:buSzPts val="1260"/>
              <a:buChar char="•"/>
              <a:defRPr>
                <a:solidFill>
                  <a:schemeClr val="dk2"/>
                </a:solidFill>
              </a:defRPr>
            </a:lvl4pPr>
            <a:lvl5pPr marL="2286000" lvl="4" indent="-299720" algn="l">
              <a:lnSpc>
                <a:spcPct val="90000"/>
              </a:lnSpc>
              <a:spcBef>
                <a:spcPts val="300"/>
              </a:spcBef>
              <a:spcAft>
                <a:spcPts val="0"/>
              </a:spcAft>
              <a:buSzPts val="1120"/>
              <a:buChar char="•"/>
              <a:defRPr>
                <a:solidFill>
                  <a:schemeClr val="dk2"/>
                </a:solidFill>
              </a:defRPr>
            </a:lvl5pPr>
            <a:lvl6pPr marL="2743200" lvl="5" indent="-314325" algn="l">
              <a:lnSpc>
                <a:spcPct val="90000"/>
              </a:lnSpc>
              <a:spcBef>
                <a:spcPts val="300"/>
              </a:spcBef>
              <a:spcAft>
                <a:spcPts val="0"/>
              </a:spcAft>
              <a:buSzPts val="1350"/>
              <a:buChar char="•"/>
              <a:defRPr/>
            </a:lvl6pPr>
            <a:lvl7pPr marL="3200400" lvl="6" indent="-314325" algn="l">
              <a:lnSpc>
                <a:spcPct val="90000"/>
              </a:lnSpc>
              <a:spcBef>
                <a:spcPts val="300"/>
              </a:spcBef>
              <a:spcAft>
                <a:spcPts val="0"/>
              </a:spcAft>
              <a:buSzPts val="1350"/>
              <a:buChar char="•"/>
              <a:defRPr/>
            </a:lvl7pPr>
            <a:lvl8pPr marL="3657600" lvl="7" indent="-314325" algn="l">
              <a:lnSpc>
                <a:spcPct val="90000"/>
              </a:lnSpc>
              <a:spcBef>
                <a:spcPts val="300"/>
              </a:spcBef>
              <a:spcAft>
                <a:spcPts val="0"/>
              </a:spcAft>
              <a:buSzPts val="1350"/>
              <a:buChar char="•"/>
              <a:defRPr/>
            </a:lvl8pPr>
            <a:lvl9pPr marL="4114800" lvl="8" indent="-314325" algn="l">
              <a:lnSpc>
                <a:spcPct val="90000"/>
              </a:lnSpc>
              <a:spcBef>
                <a:spcPts val="300"/>
              </a:spcBef>
              <a:spcAft>
                <a:spcPts val="0"/>
              </a:spcAft>
              <a:buSzPts val="1350"/>
              <a:buChar char="•"/>
              <a:defRPr/>
            </a:lvl9pPr>
          </a:lstStyle>
          <a:p>
            <a:endParaRPr/>
          </a:p>
        </p:txBody>
      </p:sp>
      <p:sp>
        <p:nvSpPr>
          <p:cNvPr id="337" name="Google Shape;337;p48"/>
          <p:cNvSpPr txBox="1">
            <a:spLocks noGrp="1"/>
          </p:cNvSpPr>
          <p:nvPr>
            <p:ph type="title"/>
          </p:nvPr>
        </p:nvSpPr>
        <p:spPr>
          <a:xfrm>
            <a:off x="632883" y="155575"/>
            <a:ext cx="10992000" cy="1023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39"/>
        <p:cNvGrpSpPr/>
        <p:nvPr/>
      </p:nvGrpSpPr>
      <p:grpSpPr>
        <a:xfrm>
          <a:off x="0" y="0"/>
          <a:ext cx="0" cy="0"/>
          <a:chOff x="0" y="0"/>
          <a:chExt cx="0" cy="0"/>
        </a:xfrm>
      </p:grpSpPr>
      <p:sp>
        <p:nvSpPr>
          <p:cNvPr id="40" name="Google Shape;40;p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4" name="Google Shape;44;p6" descr="Group of graduat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45"/>
        <p:cNvGrpSpPr/>
        <p:nvPr/>
      </p:nvGrpSpPr>
      <p:grpSpPr>
        <a:xfrm>
          <a:off x="0" y="0"/>
          <a:ext cx="0" cy="0"/>
          <a:chOff x="0" y="0"/>
          <a:chExt cx="0" cy="0"/>
        </a:xfrm>
      </p:grpSpPr>
      <p:sp>
        <p:nvSpPr>
          <p:cNvPr id="46" name="Google Shape;46;p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8" name="Google Shape;48;p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0" name="Google Shape;50;p7" descr="A woman with two children in a librar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Section Slide 4">
  <p:cSld name="1_Section Slide 4">
    <p:spTree>
      <p:nvGrpSpPr>
        <p:cNvPr id="1" name="Shape 51"/>
        <p:cNvGrpSpPr/>
        <p:nvPr/>
      </p:nvGrpSpPr>
      <p:grpSpPr>
        <a:xfrm>
          <a:off x="0" y="0"/>
          <a:ext cx="0" cy="0"/>
          <a:chOff x="0" y="0"/>
          <a:chExt cx="0" cy="0"/>
        </a:xfrm>
      </p:grpSpPr>
      <p:sp>
        <p:nvSpPr>
          <p:cNvPr id="52" name="Google Shape;52;p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4" name="Google Shape;54;p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 name="Google Shape;56;p8" descr="Two adults with three kindergarten student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Section Slide 4">
  <p:cSld name="7_Section Slide 4">
    <p:spTree>
      <p:nvGrpSpPr>
        <p:cNvPr id="1" name="Shape 57"/>
        <p:cNvGrpSpPr/>
        <p:nvPr/>
      </p:nvGrpSpPr>
      <p:grpSpPr>
        <a:xfrm>
          <a:off x="0" y="0"/>
          <a:ext cx="0" cy="0"/>
          <a:chOff x="0" y="0"/>
          <a:chExt cx="0" cy="0"/>
        </a:xfrm>
      </p:grpSpPr>
      <p:sp>
        <p:nvSpPr>
          <p:cNvPr id="58" name="Google Shape;58;p9"/>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0" name="Google Shape;60;p9"/>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2" name="Google Shape;62;p9" descr="Students with raised hand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Section Slide 4">
  <p:cSld name="2_Section Slide 4">
    <p:spTree>
      <p:nvGrpSpPr>
        <p:cNvPr id="1" name="Shape 63"/>
        <p:cNvGrpSpPr/>
        <p:nvPr/>
      </p:nvGrpSpPr>
      <p:grpSpPr>
        <a:xfrm>
          <a:off x="0" y="0"/>
          <a:ext cx="0" cy="0"/>
          <a:chOff x="0" y="0"/>
          <a:chExt cx="0" cy="0"/>
        </a:xfrm>
      </p:grpSpPr>
      <p:sp>
        <p:nvSpPr>
          <p:cNvPr id="64" name="Google Shape;64;p1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6" name="Google Shape;66;p1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8" name="Google Shape;68;p10" descr="High schooler and teacher at whiteboard"/>
          <p:cNvPicPr preferRelativeResize="0"/>
          <p:nvPr/>
        </p:nvPicPr>
        <p:blipFill rotWithShape="1">
          <a:blip r:embed="rId2">
            <a:alphaModFix/>
          </a:blip>
          <a:srcRect/>
          <a:stretch/>
        </p:blipFill>
        <p:spPr>
          <a:xfrm>
            <a:off x="-9908" y="0"/>
            <a:ext cx="12201906" cy="391795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5"/>
        <p:cNvGrpSpPr/>
        <p:nvPr/>
      </p:nvGrpSpPr>
      <p:grpSpPr>
        <a:xfrm>
          <a:off x="0" y="0"/>
          <a:ext cx="0" cy="0"/>
          <a:chOff x="0" y="0"/>
          <a:chExt cx="0" cy="0"/>
        </a:xfrm>
      </p:grpSpPr>
      <p:sp>
        <p:nvSpPr>
          <p:cNvPr id="146" name="Google Shape;14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7" name="Google Shape;14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8" name="Google Shape;148;p2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9" name="Google Shape;149;p2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50" name="Google Shape;150;p2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9"/>
        <p:cNvGrpSpPr/>
        <p:nvPr/>
      </p:nvGrpSpPr>
      <p:grpSpPr>
        <a:xfrm>
          <a:off x="0" y="0"/>
          <a:ext cx="0" cy="0"/>
          <a:chOff x="0" y="0"/>
          <a:chExt cx="0" cy="0"/>
        </a:xfrm>
      </p:grpSpPr>
      <p:sp>
        <p:nvSpPr>
          <p:cNvPr id="210" name="Google Shape;2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1" name="Google Shape;2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2" name="Google Shape;212;p3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cs.google.com/presentation/d/1l1Lg2-ng9J5awRLnalKs9u11jqsSk1sn/edit?usp=sharing&amp;ouid=113132103316753524991&amp;rtpof=true&amp;sd=true"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hyperlink" Target="https://cstp-wa.org/"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1.jpeg"/><Relationship Id="rId5" Type="http://schemas.openxmlformats.org/officeDocument/2006/relationships/image" Target="../media/image40.sv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hyperlink" Target="https://cstp-wa.org/teacher-leadership/resources/student-perception-project/" TargetMode="External"/><Relationship Id="rId7" Type="http://schemas.openxmlformats.org/officeDocument/2006/relationships/hyperlink" Target="https://www.novakeducation.com/chapter-10-using-student-feedback-inform-instruction"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hyperlink" Target="https://www.edutopia.org/practice/student-surveys-using-student-voice-improve-teaching-and-learning" TargetMode="External"/><Relationship Id="rId5" Type="http://schemas.openxmlformats.org/officeDocument/2006/relationships/hyperlink" Target="https://www.edutopia.org/article/continuously-refine-your-practice-student-feedback" TargetMode="External"/><Relationship Id="rId4" Type="http://schemas.openxmlformats.org/officeDocument/2006/relationships/hyperlink" Target="https://learningforward.org/journal/improving-together/student-voice-data-accelerates-teaching-and-learni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0Ax9aZCpHxs"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hyperlink" Target="https://teaching.washington.edu/topics/assessing-and-improving-teaching/gathering-student-feedback/" TargetMode="External"/><Relationship Id="rId13" Type="http://schemas.openxmlformats.org/officeDocument/2006/relationships/hyperlink" Target="https://www.youtube.com/watch?v=gsClwQXUXAI" TargetMode="External"/><Relationship Id="rId3" Type="http://schemas.openxmlformats.org/officeDocument/2006/relationships/hyperlink" Target="https://bokcenter.harvard.edu/early-or-midterm-feedback" TargetMode="External"/><Relationship Id="rId7" Type="http://schemas.openxmlformats.org/officeDocument/2006/relationships/hyperlink" Target="https://www.movethisworld.com/classroom-resources/why-is-student-voice-important-in-education/" TargetMode="External"/><Relationship Id="rId12" Type="http://schemas.openxmlformats.org/officeDocument/2006/relationships/hyperlink" Target="https://www.k12.wa.us/sites/default/files/public/ela/assessment/pubdocs/Formative%20Assessment%20During%20Distance%20Learning.pdf" TargetMode="External"/><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hyperlink" Target="https://www.edutopia.org/practice/student-surveys-using-student-voice-improve-teaching-and-learning" TargetMode="External"/><Relationship Id="rId11" Type="http://schemas.openxmlformats.org/officeDocument/2006/relationships/hyperlink" Target="https://www.edutopia.org/blog/student-feedback-improves-your-teaching-vicki-davis" TargetMode="External"/><Relationship Id="rId5" Type="http://schemas.openxmlformats.org/officeDocument/2006/relationships/hyperlink" Target="https://www.edsurge.com/news/2021-06-10-why-professors-should-ask-students-for-feedback-long-before-the-semester-is-over" TargetMode="External"/><Relationship Id="rId10" Type="http://schemas.openxmlformats.org/officeDocument/2006/relationships/hyperlink" Target="https://www.novakeducation.com/hubfs/Resources/UDL-Student-Feedback-Survey-Questions.pdf" TargetMode="External"/><Relationship Id="rId4" Type="http://schemas.openxmlformats.org/officeDocument/2006/relationships/hyperlink" Target="https://www.edutopia.org/article/using-student-feedback-all-year?utm_content=linkpos6&amp;utm_campaign=weekly-2023-06-28&amp;utm_source=edu-newsletter&amp;utm_medium=email" TargetMode="External"/><Relationship Id="rId9" Type="http://schemas.openxmlformats.org/officeDocument/2006/relationships/hyperlink" Target="https://www.youtube.com/watch?v=tANBHAy5DDU&amp;t=51s"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9"/>
          <p:cNvSpPr txBox="1">
            <a:spLocks noGrp="1"/>
          </p:cNvSpPr>
          <p:nvPr>
            <p:ph type="ctrTitle"/>
          </p:nvPr>
        </p:nvSpPr>
        <p:spPr>
          <a:xfrm>
            <a:off x="1524000" y="240300"/>
            <a:ext cx="9144000" cy="31239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lt1"/>
              </a:buClr>
              <a:buSzPct val="100000"/>
              <a:buFont typeface="Quattrocento Sans"/>
              <a:buNone/>
            </a:pPr>
            <a:endParaRPr dirty="0"/>
          </a:p>
          <a:p>
            <a:pPr marL="0" lvl="0" indent="0" algn="ctr" rtl="0">
              <a:lnSpc>
                <a:spcPct val="90000"/>
              </a:lnSpc>
              <a:spcBef>
                <a:spcPts val="0"/>
              </a:spcBef>
              <a:spcAft>
                <a:spcPts val="0"/>
              </a:spcAft>
              <a:buClr>
                <a:schemeClr val="lt1"/>
              </a:buClr>
              <a:buSzPct val="100000"/>
              <a:buFont typeface="Quattrocento Sans"/>
              <a:buNone/>
            </a:pPr>
            <a:r>
              <a:rPr lang="en-US" dirty="0">
                <a:latin typeface="Quattrocento Sans"/>
                <a:ea typeface="Quattrocento Sans"/>
                <a:cs typeface="Quattrocento Sans"/>
                <a:sym typeface="Quattrocento Sans"/>
              </a:rPr>
              <a:t>SGG Module </a:t>
            </a:r>
            <a:r>
              <a:rPr lang="en-US" dirty="0"/>
              <a:t>8</a:t>
            </a:r>
            <a:r>
              <a:rPr lang="en-US" dirty="0">
                <a:latin typeface="Quattrocento Sans"/>
                <a:ea typeface="Quattrocento Sans"/>
                <a:cs typeface="Quattrocento Sans"/>
                <a:sym typeface="Quattrocento Sans"/>
              </a:rPr>
              <a:t>– </a:t>
            </a:r>
            <a:r>
              <a:rPr lang="en-US" dirty="0"/>
              <a:t>Feedback From Students on Their Experience of the Learning</a:t>
            </a:r>
            <a:r>
              <a:rPr lang="en-US" dirty="0">
                <a:latin typeface="Quattrocento Sans"/>
                <a:ea typeface="Quattrocento Sans"/>
                <a:cs typeface="Quattrocento Sans"/>
                <a:sym typeface="Quattrocento Sans"/>
              </a:rPr>
              <a:t> </a:t>
            </a:r>
            <a:endParaRPr lang="en-US" dirty="0"/>
          </a:p>
        </p:txBody>
      </p:sp>
      <p:sp>
        <p:nvSpPr>
          <p:cNvPr id="344" name="Google Shape;344;p49"/>
          <p:cNvSpPr txBox="1">
            <a:spLocks noGrp="1"/>
          </p:cNvSpPr>
          <p:nvPr>
            <p:ph type="subTitle" idx="1"/>
          </p:nvPr>
        </p:nvSpPr>
        <p:spPr>
          <a:xfrm>
            <a:off x="1524000" y="3602038"/>
            <a:ext cx="9144000" cy="250883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spcBef>
                <a:spcPts val="0"/>
              </a:spcBef>
              <a:spcAft>
                <a:spcPts val="0"/>
              </a:spcAft>
              <a:buClr>
                <a:srgbClr val="000000"/>
              </a:buClr>
              <a:buSzPct val="116666"/>
              <a:buFont typeface="Arial"/>
              <a:buNone/>
            </a:pPr>
            <a:r>
              <a:rPr lang="en-US" i="1" dirty="0"/>
              <a:t>These modules are offered to help deepen understanding of the Critical Attributes listed in the revised Student Growth Goal rubrics. The purpose is to open understanding and discussion, not calibration. The learning in these slides offers an opportunity for groups to make collective meaning around the Critical Attributes to use the revised rubrics and engage in an evaluation process in a way that promotes learning, growth and reflection for students and educators.</a:t>
            </a:r>
            <a:endParaRPr i="1" dirty="0"/>
          </a:p>
          <a:p>
            <a:pPr marL="0" lvl="0" indent="0" algn="ctr" rtl="0">
              <a:spcBef>
                <a:spcPts val="0"/>
              </a:spcBef>
              <a:spcAft>
                <a:spcPts val="0"/>
              </a:spcAft>
              <a:buClr>
                <a:srgbClr val="000000"/>
              </a:buClr>
              <a:buSzPct val="116666"/>
              <a:buFont typeface="Arial"/>
              <a:buNone/>
            </a:pPr>
            <a:r>
              <a:rPr lang="en-US" i="1" dirty="0">
                <a:solidFill>
                  <a:srgbClr val="FF0000"/>
                </a:solidFill>
              </a:rPr>
              <a:t>We recommend that Module 6, 7 and 8 are presented and learned in sequence, starting with Module 6 as the learning in modules 7 and 8 builds on the activities and learning contained in Module 6. </a:t>
            </a:r>
          </a:p>
          <a:p>
            <a:pPr marL="0" lvl="0" indent="0" algn="ctr" rtl="0">
              <a:lnSpc>
                <a:spcPct val="90000"/>
              </a:lnSpc>
              <a:spcBef>
                <a:spcPts val="0"/>
              </a:spcBef>
              <a:spcAft>
                <a:spcPts val="0"/>
              </a:spcAft>
              <a:buClr>
                <a:schemeClr val="dk1"/>
              </a:buClr>
              <a:buSzPct val="100000"/>
              <a:buNone/>
            </a:pPr>
            <a:endParaRPr sz="2800" dirty="0"/>
          </a:p>
        </p:txBody>
      </p:sp>
      <p:sp>
        <p:nvSpPr>
          <p:cNvPr id="345" name="Google Shape;345;p49"/>
          <p:cNvSpPr txBox="1">
            <a:spLocks noGrp="1"/>
          </p:cNvSpPr>
          <p:nvPr>
            <p:ph type="sldNum" idx="12"/>
          </p:nvPr>
        </p:nvSpPr>
        <p:spPr>
          <a:xfrm>
            <a:off x="10709328" y="6311900"/>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8"/>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10</a:t>
            </a:fld>
            <a:endParaRPr/>
          </a:p>
        </p:txBody>
      </p:sp>
      <p:sp>
        <p:nvSpPr>
          <p:cNvPr id="454" name="Google Shape;454;p5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Student Voice &amp; Visible Learning</a:t>
            </a:r>
            <a:endParaRPr dirty="0"/>
          </a:p>
        </p:txBody>
      </p:sp>
      <p:sp>
        <p:nvSpPr>
          <p:cNvPr id="455" name="Google Shape;455;p58"/>
          <p:cNvSpPr txBox="1">
            <a:spLocks noGrp="1"/>
          </p:cNvSpPr>
          <p:nvPr>
            <p:ph type="body" idx="1"/>
          </p:nvPr>
        </p:nvSpPr>
        <p:spPr>
          <a:xfrm>
            <a:off x="838200" y="1690825"/>
            <a:ext cx="2571900" cy="43179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1600" b="1">
                <a:solidFill>
                  <a:srgbClr val="000000"/>
                </a:solidFill>
              </a:rPr>
              <a:t>Research by:</a:t>
            </a:r>
            <a:endParaRPr sz="1600" b="1">
              <a:solidFill>
                <a:srgbClr val="000000"/>
              </a:solidFill>
            </a:endParaRPr>
          </a:p>
          <a:p>
            <a:pPr marL="0" lvl="0" indent="0" algn="ctr" rtl="0">
              <a:lnSpc>
                <a:spcPct val="100000"/>
              </a:lnSpc>
              <a:spcBef>
                <a:spcPts val="0"/>
              </a:spcBef>
              <a:spcAft>
                <a:spcPts val="0"/>
              </a:spcAft>
              <a:buNone/>
            </a:pPr>
            <a:r>
              <a:rPr lang="en-US" sz="1600">
                <a:solidFill>
                  <a:srgbClr val="000000"/>
                </a:solidFill>
              </a:rPr>
              <a:t>John Hattie/Visible Learning </a:t>
            </a:r>
            <a:endParaRPr sz="1600">
              <a:solidFill>
                <a:srgbClr val="000000"/>
              </a:solidFill>
            </a:endParaRPr>
          </a:p>
          <a:p>
            <a:pPr marL="0" lvl="0" indent="0" algn="ctr" rtl="0">
              <a:lnSpc>
                <a:spcPct val="100000"/>
              </a:lnSpc>
              <a:spcBef>
                <a:spcPts val="0"/>
              </a:spcBef>
              <a:spcAft>
                <a:spcPts val="0"/>
              </a:spcAft>
              <a:buNone/>
            </a:pPr>
            <a:r>
              <a:rPr lang="en-US" sz="1600">
                <a:solidFill>
                  <a:srgbClr val="000000"/>
                </a:solidFill>
              </a:rPr>
              <a:t>and </a:t>
            </a:r>
            <a:endParaRPr sz="1600">
              <a:solidFill>
                <a:srgbClr val="000000"/>
              </a:solidFill>
            </a:endParaRPr>
          </a:p>
          <a:p>
            <a:pPr marL="0" lvl="0" indent="0" algn="ctr" rtl="0">
              <a:lnSpc>
                <a:spcPct val="100000"/>
              </a:lnSpc>
              <a:spcBef>
                <a:spcPts val="0"/>
              </a:spcBef>
              <a:spcAft>
                <a:spcPts val="0"/>
              </a:spcAft>
              <a:buNone/>
            </a:pPr>
            <a:r>
              <a:rPr lang="en-US" sz="1600">
                <a:solidFill>
                  <a:srgbClr val="000000"/>
                </a:solidFill>
              </a:rPr>
              <a:t>Dr Russell Quaglia/Quaglia Institute of </a:t>
            </a:r>
            <a:endParaRPr sz="1600">
              <a:solidFill>
                <a:srgbClr val="000000"/>
              </a:solidFill>
            </a:endParaRPr>
          </a:p>
          <a:p>
            <a:pPr marL="0" lvl="0" indent="0" algn="ctr" rtl="0">
              <a:lnSpc>
                <a:spcPct val="100000"/>
              </a:lnSpc>
              <a:spcBef>
                <a:spcPts val="0"/>
              </a:spcBef>
              <a:spcAft>
                <a:spcPts val="0"/>
              </a:spcAft>
              <a:buNone/>
            </a:pPr>
            <a:r>
              <a:rPr lang="en-US" sz="1600">
                <a:solidFill>
                  <a:srgbClr val="000000"/>
                </a:solidFill>
              </a:rPr>
              <a:t>Student Voice &amp; Aspirations</a:t>
            </a:r>
            <a:endParaRPr sz="1600">
              <a:solidFill>
                <a:srgbClr val="000000"/>
              </a:solidFill>
            </a:endParaRPr>
          </a:p>
          <a:p>
            <a:pPr marL="0" lvl="0" indent="0" algn="ctr" rtl="0">
              <a:lnSpc>
                <a:spcPct val="100000"/>
              </a:lnSpc>
              <a:spcBef>
                <a:spcPts val="0"/>
              </a:spcBef>
              <a:spcAft>
                <a:spcPts val="0"/>
              </a:spcAft>
              <a:buNone/>
            </a:pPr>
            <a:endParaRPr sz="1600">
              <a:solidFill>
                <a:srgbClr val="000000"/>
              </a:solidFill>
            </a:endParaRPr>
          </a:p>
          <a:p>
            <a:pPr marL="0" lvl="0" indent="0" algn="ctr" rtl="0">
              <a:lnSpc>
                <a:spcPct val="100000"/>
              </a:lnSpc>
              <a:spcBef>
                <a:spcPts val="0"/>
              </a:spcBef>
              <a:spcAft>
                <a:spcPts val="0"/>
              </a:spcAft>
              <a:buNone/>
            </a:pPr>
            <a:endParaRPr sz="1600">
              <a:solidFill>
                <a:srgbClr val="000000"/>
              </a:solidFill>
            </a:endParaRPr>
          </a:p>
          <a:p>
            <a:pPr marL="0" lvl="0" indent="0" algn="ctr" rtl="0">
              <a:lnSpc>
                <a:spcPct val="100000"/>
              </a:lnSpc>
              <a:spcBef>
                <a:spcPts val="0"/>
              </a:spcBef>
              <a:spcAft>
                <a:spcPts val="0"/>
              </a:spcAft>
              <a:buNone/>
            </a:pPr>
            <a:r>
              <a:rPr lang="en-US" sz="1600" u="sng">
                <a:solidFill>
                  <a:schemeClr val="hlink"/>
                </a:solidFill>
                <a:hlinkClick r:id="rId3"/>
              </a:rPr>
              <a:t>Student Voice and Visible Learning.pdf.pptx</a:t>
            </a:r>
            <a:endParaRPr sz="1600">
              <a:solidFill>
                <a:srgbClr val="000000"/>
              </a:solidFill>
            </a:endParaRPr>
          </a:p>
          <a:p>
            <a:pPr marL="0" lvl="0" indent="0" algn="ctr" rtl="0">
              <a:lnSpc>
                <a:spcPct val="100000"/>
              </a:lnSpc>
              <a:spcBef>
                <a:spcPts val="0"/>
              </a:spcBef>
              <a:spcAft>
                <a:spcPts val="0"/>
              </a:spcAft>
              <a:buNone/>
            </a:pPr>
            <a:endParaRPr sz="1600">
              <a:solidFill>
                <a:srgbClr val="000000"/>
              </a:solidFill>
            </a:endParaRPr>
          </a:p>
        </p:txBody>
      </p:sp>
      <p:pic>
        <p:nvPicPr>
          <p:cNvPr id="456" name="Google Shape;456;p58" descr="Screenshot of the student voice and visible learning pdf"/>
          <p:cNvPicPr preferRelativeResize="0"/>
          <p:nvPr/>
        </p:nvPicPr>
        <p:blipFill>
          <a:blip r:embed="rId4">
            <a:alphaModFix/>
          </a:blip>
          <a:stretch>
            <a:fillRect/>
          </a:stretch>
        </p:blipFill>
        <p:spPr>
          <a:xfrm>
            <a:off x="3638550" y="1543050"/>
            <a:ext cx="7486650" cy="4465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lnSpc>
                <a:spcPct val="140000"/>
              </a:lnSpc>
              <a:spcBef>
                <a:spcPts val="700"/>
              </a:spcBef>
              <a:spcAft>
                <a:spcPts val="300"/>
              </a:spcAft>
              <a:buNone/>
            </a:pPr>
            <a:r>
              <a:rPr lang="en-US" sz="3600" dirty="0">
                <a:solidFill>
                  <a:srgbClr val="000000"/>
                </a:solidFill>
                <a:highlight>
                  <a:srgbClr val="FFFFFF"/>
                </a:highlight>
              </a:rPr>
              <a:t>Benefits of Receiving Student Feedback </a:t>
            </a:r>
            <a:br>
              <a:rPr lang="en-US" sz="3600" dirty="0">
                <a:solidFill>
                  <a:srgbClr val="000000"/>
                </a:solidFill>
                <a:highlight>
                  <a:srgbClr val="FFFFFF"/>
                </a:highlight>
              </a:rPr>
            </a:br>
            <a:r>
              <a:rPr lang="en-US" sz="3600" dirty="0">
                <a:solidFill>
                  <a:srgbClr val="000000"/>
                </a:solidFill>
                <a:highlight>
                  <a:srgbClr val="FFFFFF"/>
                </a:highlight>
              </a:rPr>
              <a:t>on Teaching and Learning</a:t>
            </a:r>
            <a:endParaRPr sz="1350" dirty="0">
              <a:solidFill>
                <a:srgbClr val="000000"/>
              </a:solidFill>
              <a:highlight>
                <a:srgbClr val="FFFFFF"/>
              </a:highlight>
            </a:endParaRPr>
          </a:p>
        </p:txBody>
      </p:sp>
      <p:sp>
        <p:nvSpPr>
          <p:cNvPr id="463" name="Google Shape;463;p59"/>
          <p:cNvSpPr txBox="1">
            <a:spLocks noGrp="1"/>
          </p:cNvSpPr>
          <p:nvPr>
            <p:ph type="body" idx="1"/>
          </p:nvPr>
        </p:nvSpPr>
        <p:spPr>
          <a:xfrm>
            <a:off x="838200" y="1825625"/>
            <a:ext cx="9081304" cy="42558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2200" b="1" dirty="0">
                <a:solidFill>
                  <a:srgbClr val="222222"/>
                </a:solidFill>
                <a:highlight>
                  <a:srgbClr val="FFFFFF"/>
                </a:highlight>
              </a:rPr>
              <a:t>There are many benefits of receiving student feedback about teacher practice. </a:t>
            </a:r>
            <a:endParaRPr sz="2200" b="1" dirty="0">
              <a:solidFill>
                <a:srgbClr val="222222"/>
              </a:solidFill>
              <a:highlight>
                <a:srgbClr val="FFFFFF"/>
              </a:highlight>
            </a:endParaRPr>
          </a:p>
          <a:p>
            <a:pPr marL="457200" lvl="0" indent="-355600" algn="l" rtl="0">
              <a:lnSpc>
                <a:spcPct val="115000"/>
              </a:lnSpc>
              <a:spcBef>
                <a:spcPts val="1200"/>
              </a:spcBef>
              <a:spcAft>
                <a:spcPts val="0"/>
              </a:spcAft>
              <a:buClr>
                <a:srgbClr val="222222"/>
              </a:buClr>
              <a:buSzPts val="2000"/>
              <a:buChar char="•"/>
            </a:pPr>
            <a:r>
              <a:rPr lang="en-US" sz="2000" dirty="0">
                <a:solidFill>
                  <a:srgbClr val="222222"/>
                </a:solidFill>
                <a:highlight>
                  <a:srgbClr val="FFFFFF"/>
                </a:highlight>
              </a:rPr>
              <a:t>Teachers can utilize student feedback on teaching and learning for their professional growth.</a:t>
            </a:r>
            <a:endParaRPr sz="2000" dirty="0">
              <a:solidFill>
                <a:srgbClr val="222222"/>
              </a:solidFill>
              <a:highlight>
                <a:srgbClr val="FFFFFF"/>
              </a:highlight>
            </a:endParaRPr>
          </a:p>
          <a:p>
            <a:pPr marL="457200" lvl="0" indent="-355600" algn="l" rtl="0">
              <a:lnSpc>
                <a:spcPct val="115000"/>
              </a:lnSpc>
              <a:spcBef>
                <a:spcPts val="0"/>
              </a:spcBef>
              <a:spcAft>
                <a:spcPts val="0"/>
              </a:spcAft>
              <a:buClr>
                <a:srgbClr val="222222"/>
              </a:buClr>
              <a:buSzPts val="2000"/>
              <a:buChar char="•"/>
            </a:pPr>
            <a:r>
              <a:rPr lang="en-US" sz="2000" dirty="0">
                <a:solidFill>
                  <a:srgbClr val="222222"/>
                </a:solidFill>
                <a:highlight>
                  <a:srgbClr val="FFFFFF"/>
                </a:highlight>
              </a:rPr>
              <a:t>Opens new possibilities for conversations with PLCs, evaluators, instructional coaches, mentors or grade level / department teams.</a:t>
            </a:r>
            <a:endParaRPr sz="2000" dirty="0">
              <a:solidFill>
                <a:srgbClr val="222222"/>
              </a:solidFill>
              <a:highlight>
                <a:srgbClr val="FFFFFF"/>
              </a:highlight>
            </a:endParaRPr>
          </a:p>
          <a:p>
            <a:pPr marL="457200" lvl="0" indent="-355600" algn="l" rtl="0">
              <a:lnSpc>
                <a:spcPct val="115000"/>
              </a:lnSpc>
              <a:spcBef>
                <a:spcPts val="0"/>
              </a:spcBef>
              <a:spcAft>
                <a:spcPts val="0"/>
              </a:spcAft>
              <a:buClr>
                <a:srgbClr val="222222"/>
              </a:buClr>
              <a:buSzPts val="2000"/>
              <a:buChar char="•"/>
            </a:pPr>
            <a:r>
              <a:rPr lang="en-US" sz="2000" dirty="0">
                <a:solidFill>
                  <a:srgbClr val="222222"/>
                </a:solidFill>
                <a:highlight>
                  <a:srgbClr val="FFFFFF"/>
                </a:highlight>
              </a:rPr>
              <a:t>The MOST IMPORTANT: Discussions between teachers and their students. </a:t>
            </a:r>
            <a:endParaRPr sz="2000" dirty="0">
              <a:solidFill>
                <a:srgbClr val="222222"/>
              </a:solidFill>
              <a:highlight>
                <a:srgbClr val="FFFFFF"/>
              </a:highlight>
            </a:endParaRPr>
          </a:p>
          <a:p>
            <a:pPr marL="914400" lvl="1" indent="-355600" algn="l" rtl="0">
              <a:lnSpc>
                <a:spcPct val="115000"/>
              </a:lnSpc>
              <a:spcBef>
                <a:spcPts val="0"/>
              </a:spcBef>
              <a:spcAft>
                <a:spcPts val="0"/>
              </a:spcAft>
              <a:buClr>
                <a:srgbClr val="222222"/>
              </a:buClr>
              <a:buSzPts val="2000"/>
              <a:buChar char="•"/>
            </a:pPr>
            <a:r>
              <a:rPr lang="en-US" sz="2000" dirty="0">
                <a:solidFill>
                  <a:srgbClr val="222222"/>
                </a:solidFill>
                <a:highlight>
                  <a:srgbClr val="FFFFFF"/>
                </a:highlight>
              </a:rPr>
              <a:t>Opens avenues for ongoing dialogue and feedback</a:t>
            </a:r>
            <a:endParaRPr sz="2000" dirty="0">
              <a:solidFill>
                <a:srgbClr val="222222"/>
              </a:solidFill>
              <a:highlight>
                <a:srgbClr val="FFFFFF"/>
              </a:highlight>
            </a:endParaRPr>
          </a:p>
          <a:p>
            <a:pPr marL="914400" lvl="1" indent="-355600" algn="l" rtl="0">
              <a:lnSpc>
                <a:spcPct val="115000"/>
              </a:lnSpc>
              <a:spcBef>
                <a:spcPts val="0"/>
              </a:spcBef>
              <a:spcAft>
                <a:spcPts val="0"/>
              </a:spcAft>
              <a:buClr>
                <a:srgbClr val="222222"/>
              </a:buClr>
              <a:buSzPts val="2000"/>
              <a:buChar char="•"/>
            </a:pPr>
            <a:r>
              <a:rPr lang="en-US" sz="2000" dirty="0">
                <a:solidFill>
                  <a:srgbClr val="222222"/>
                </a:solidFill>
                <a:highlight>
                  <a:srgbClr val="FFFFFF"/>
                </a:highlight>
              </a:rPr>
              <a:t>Exhibits to students the teacher’s growth mindset </a:t>
            </a:r>
            <a:endParaRPr sz="2000" dirty="0">
              <a:solidFill>
                <a:srgbClr val="222222"/>
              </a:solidFill>
              <a:highlight>
                <a:srgbClr val="FFFFFF"/>
              </a:highlight>
            </a:endParaRPr>
          </a:p>
          <a:p>
            <a:pPr marL="914400" lvl="1" indent="-355600" algn="l" rtl="0">
              <a:lnSpc>
                <a:spcPct val="115000"/>
              </a:lnSpc>
              <a:spcBef>
                <a:spcPts val="0"/>
              </a:spcBef>
              <a:spcAft>
                <a:spcPts val="0"/>
              </a:spcAft>
              <a:buClr>
                <a:srgbClr val="222222"/>
              </a:buClr>
              <a:buSzPts val="2000"/>
              <a:buChar char="•"/>
            </a:pPr>
            <a:r>
              <a:rPr lang="en-US" sz="2000" dirty="0">
                <a:solidFill>
                  <a:srgbClr val="222222"/>
                </a:solidFill>
                <a:highlight>
                  <a:srgbClr val="FFFFFF"/>
                </a:highlight>
              </a:rPr>
              <a:t>Creates stronger partnerships with students as initiators of their own learning and growth. </a:t>
            </a:r>
            <a:endParaRPr sz="2000" dirty="0">
              <a:solidFill>
                <a:srgbClr val="222222"/>
              </a:solidFill>
              <a:highlight>
                <a:srgbClr val="FFFFFF"/>
              </a:highlight>
            </a:endParaRPr>
          </a:p>
          <a:p>
            <a:pPr marL="457200" lvl="0" indent="0" algn="l" rtl="0">
              <a:lnSpc>
                <a:spcPct val="115000"/>
              </a:lnSpc>
              <a:spcBef>
                <a:spcPts val="1200"/>
              </a:spcBef>
              <a:spcAft>
                <a:spcPts val="0"/>
              </a:spcAft>
              <a:buNone/>
            </a:pPr>
            <a:endParaRPr sz="2000" dirty="0">
              <a:solidFill>
                <a:srgbClr val="222222"/>
              </a:solidFill>
              <a:highlight>
                <a:srgbClr val="FFFFFF"/>
              </a:highlight>
            </a:endParaRPr>
          </a:p>
          <a:p>
            <a:pPr marL="0" lvl="0" indent="0" algn="l" rtl="0">
              <a:spcBef>
                <a:spcPts val="1200"/>
              </a:spcBef>
              <a:spcAft>
                <a:spcPts val="0"/>
              </a:spcAft>
              <a:buNone/>
            </a:pPr>
            <a:endParaRPr sz="2000" dirty="0"/>
          </a:p>
        </p:txBody>
      </p:sp>
      <p:sp>
        <p:nvSpPr>
          <p:cNvPr id="464" name="Google Shape;464;p59"/>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11</a:t>
            </a:fld>
            <a:endParaRPr/>
          </a:p>
        </p:txBody>
      </p:sp>
      <p:sp>
        <p:nvSpPr>
          <p:cNvPr id="2" name="TextBox 1">
            <a:extLst>
              <a:ext uri="{FF2B5EF4-FFF2-40B4-BE49-F238E27FC236}">
                <a16:creationId xmlns:a16="http://schemas.microsoft.com/office/drawing/2014/main" id="{BFE3A51C-50DE-568A-E403-1E3AA61AF766}"/>
              </a:ext>
            </a:extLst>
          </p:cNvPr>
          <p:cNvSpPr txBox="1"/>
          <p:nvPr/>
        </p:nvSpPr>
        <p:spPr>
          <a:xfrm>
            <a:off x="10033042" y="2948753"/>
            <a:ext cx="1515247" cy="738664"/>
          </a:xfrm>
          <a:prstGeom prst="rect">
            <a:avLst/>
          </a:prstGeom>
          <a:noFill/>
          <a:ln>
            <a:solidFill>
              <a:srgbClr val="00B050"/>
            </a:solidFill>
          </a:ln>
        </p:spPr>
        <p:txBody>
          <a:bodyPr wrap="square" rtlCol="0">
            <a:spAutoFit/>
          </a:bodyPr>
          <a:lstStyle/>
          <a:p>
            <a:pPr algn="ctr"/>
            <a:r>
              <a:rPr lang="en-US" sz="2800" u="sng" dirty="0">
                <a:solidFill>
                  <a:schemeClr val="hlink"/>
                </a:solidFill>
                <a:highlight>
                  <a:srgbClr val="FFFFFF"/>
                </a:highlight>
                <a:hlinkClick r:id="rId3"/>
              </a:rPr>
              <a:t>CSTP</a:t>
            </a:r>
            <a:endParaRPr lang="en-US" sz="2800" dirty="0">
              <a:solidFill>
                <a:srgbClr val="222222"/>
              </a:solidFill>
              <a:highlight>
                <a:srgbClr val="FFFFFF"/>
              </a:highlight>
            </a:endParaRPr>
          </a:p>
          <a:p>
            <a:endParaRPr lang="en-US" dirty="0"/>
          </a:p>
        </p:txBody>
      </p:sp>
      <p:pic>
        <p:nvPicPr>
          <p:cNvPr id="4" name="Graphic 3" descr="Radio microphone outline">
            <a:extLst>
              <a:ext uri="{FF2B5EF4-FFF2-40B4-BE49-F238E27FC236}">
                <a16:creationId xmlns:a16="http://schemas.microsoft.com/office/drawing/2014/main" id="{3D044287-4604-027B-75F8-108B8DD83F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27220" y="1368425"/>
            <a:ext cx="914400" cy="914400"/>
          </a:xfrm>
          <a:prstGeom prst="rect">
            <a:avLst/>
          </a:prstGeom>
        </p:spPr>
      </p:pic>
      <p:pic>
        <p:nvPicPr>
          <p:cNvPr id="1026" name="Picture 2" descr="Center for Strengthening the Teaching Profession (CSTP) | LinkedIn">
            <a:extLst>
              <a:ext uri="{FF2B5EF4-FFF2-40B4-BE49-F238E27FC236}">
                <a16:creationId xmlns:a16="http://schemas.microsoft.com/office/drawing/2014/main" id="{F1355A32-A172-8FA3-1142-4DB7A3C153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6828" y="4353346"/>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0"/>
          <p:cNvSpPr txBox="1">
            <a:spLocks noGrp="1"/>
          </p:cNvSpPr>
          <p:nvPr>
            <p:ph type="title" idx="4294967295"/>
          </p:nvPr>
        </p:nvSpPr>
        <p:spPr>
          <a:xfrm>
            <a:off x="1160400" y="1833748"/>
            <a:ext cx="9871128" cy="425829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chemeClr val="dk1"/>
              </a:buClr>
              <a:buSzPts val="1800"/>
              <a:buFont typeface="Arial"/>
              <a:buNone/>
              <a:tabLst/>
              <a:defRPr/>
            </a:pPr>
            <a:endParaRPr kumimoji="0" lang="en-US" sz="2500"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endParaRPr>
          </a:p>
          <a:p>
            <a:pPr marL="0" marR="0" lvl="0" indent="0" algn="ctr" defTabSz="914400" rtl="0" eaLnBrk="1" fontAlgn="auto" latinLnBrk="0" hangingPunct="1">
              <a:lnSpc>
                <a:spcPct val="90000"/>
              </a:lnSpc>
              <a:spcBef>
                <a:spcPts val="1000"/>
              </a:spcBef>
              <a:spcAft>
                <a:spcPts val="0"/>
              </a:spcAft>
              <a:buClr>
                <a:schemeClr val="dk1"/>
              </a:buClr>
              <a:buSzPts val="1800"/>
              <a:buFont typeface="Arial"/>
              <a:buNone/>
              <a:tabLst/>
              <a:defRPr/>
            </a:pPr>
            <a:r>
              <a:rPr kumimoji="0" lang="en-US" sz="2422"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10 </a:t>
            </a:r>
            <a:r>
              <a:rPr kumimoji="0" lang="en-US" sz="2422" b="0" i="0" u="none" strike="noStrike" kern="0" cap="none" spc="0" normalizeH="0" baseline="0" noProof="0" dirty="0" err="1">
                <a:ln>
                  <a:noFill/>
                </a:ln>
                <a:solidFill>
                  <a:srgbClr val="3E3E3E"/>
                </a:solidFill>
                <a:effectLst/>
                <a:highlight>
                  <a:srgbClr val="FFFFFF"/>
                </a:highlight>
                <a:uLnTx/>
                <a:uFillTx/>
                <a:latin typeface="Quattrocento Sans"/>
                <a:ea typeface="Quattrocento Sans"/>
                <a:cs typeface="Quattrocento Sans"/>
                <a:sym typeface="Quattrocento Sans"/>
              </a:rPr>
              <a:t>Mindframes</a:t>
            </a:r>
            <a:r>
              <a:rPr kumimoji="0" lang="en-US" sz="2422"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 for Visible Learning has stemmed from the Visible Learning research conducted by Professor John Hattie and his team, who concluded that one of the most important influences on student achievement is </a:t>
            </a:r>
            <a:r>
              <a:rPr kumimoji="0" lang="en-US" sz="2422" b="1" i="0" u="sng"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how</a:t>
            </a:r>
            <a:r>
              <a:rPr kumimoji="0" lang="en-US" sz="2422"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 teachers think about learning and their own role. Hattie and </a:t>
            </a:r>
            <a:r>
              <a:rPr kumimoji="0" lang="en-US" sz="2422" b="0" i="0" u="none" strike="noStrike" kern="0" cap="none" spc="0" normalizeH="0" baseline="0" noProof="0" dirty="0" err="1">
                <a:ln>
                  <a:noFill/>
                </a:ln>
                <a:solidFill>
                  <a:srgbClr val="3E3E3E"/>
                </a:solidFill>
                <a:effectLst/>
                <a:highlight>
                  <a:srgbClr val="FFFFFF"/>
                </a:highlight>
                <a:uLnTx/>
                <a:uFillTx/>
                <a:latin typeface="Quattrocento Sans"/>
                <a:ea typeface="Quattrocento Sans"/>
                <a:cs typeface="Quattrocento Sans"/>
                <a:sym typeface="Quattrocento Sans"/>
              </a:rPr>
              <a:t>Zierer</a:t>
            </a:r>
            <a:r>
              <a:rPr kumimoji="0" lang="en-US" sz="2422"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 (2018) define ten </a:t>
            </a:r>
            <a:r>
              <a:rPr kumimoji="0" lang="en-US" sz="2422" b="0" i="0" u="none" strike="noStrike" kern="0" cap="none" spc="0" normalizeH="0" baseline="0" noProof="0" dirty="0" err="1">
                <a:ln>
                  <a:noFill/>
                </a:ln>
                <a:solidFill>
                  <a:srgbClr val="3E3E3E"/>
                </a:solidFill>
                <a:effectLst/>
                <a:highlight>
                  <a:srgbClr val="FFFFFF"/>
                </a:highlight>
                <a:uLnTx/>
                <a:uFillTx/>
                <a:latin typeface="Quattrocento Sans"/>
                <a:ea typeface="Quattrocento Sans"/>
                <a:cs typeface="Quattrocento Sans"/>
                <a:sym typeface="Quattrocento Sans"/>
              </a:rPr>
              <a:t>behaviours</a:t>
            </a:r>
            <a:r>
              <a:rPr kumimoji="0" lang="en-US" sz="2422"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 or </a:t>
            </a:r>
            <a:r>
              <a:rPr kumimoji="0" lang="en-US" sz="2422" b="0" i="0" u="none" strike="noStrike" kern="0" cap="none" spc="0" normalizeH="0" baseline="0" noProof="0" dirty="0" err="1">
                <a:ln>
                  <a:noFill/>
                </a:ln>
                <a:solidFill>
                  <a:srgbClr val="3E3E3E"/>
                </a:solidFill>
                <a:effectLst/>
                <a:highlight>
                  <a:srgbClr val="FFFFFF"/>
                </a:highlight>
                <a:uLnTx/>
                <a:uFillTx/>
                <a:latin typeface="Quattrocento Sans"/>
                <a:ea typeface="Quattrocento Sans"/>
                <a:cs typeface="Quattrocento Sans"/>
                <a:sym typeface="Quattrocento Sans"/>
              </a:rPr>
              <a:t>mindframes</a:t>
            </a:r>
            <a:r>
              <a:rPr kumimoji="0" lang="en-US" sz="2422"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 that teachers need to adopt in order to </a:t>
            </a:r>
            <a:r>
              <a:rPr kumimoji="0" lang="en-US" sz="2422" b="0" i="0" u="none" strike="noStrike" kern="0" cap="none" spc="0" normalizeH="0" baseline="0" noProof="0" dirty="0" err="1">
                <a:ln>
                  <a:noFill/>
                </a:ln>
                <a:solidFill>
                  <a:srgbClr val="3E3E3E"/>
                </a:solidFill>
                <a:effectLst/>
                <a:highlight>
                  <a:srgbClr val="FFFFFF"/>
                </a:highlight>
                <a:uLnTx/>
                <a:uFillTx/>
                <a:latin typeface="Quattrocento Sans"/>
                <a:ea typeface="Quattrocento Sans"/>
                <a:cs typeface="Quattrocento Sans"/>
                <a:sym typeface="Quattrocento Sans"/>
              </a:rPr>
              <a:t>maximise</a:t>
            </a:r>
            <a:r>
              <a:rPr kumimoji="0" lang="en-US" sz="2422"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 student success. </a:t>
            </a:r>
          </a:p>
          <a:p>
            <a:pPr marL="0" marR="0" lvl="0" indent="0" algn="ctr" defTabSz="914400" rtl="0" eaLnBrk="1" fontAlgn="auto" latinLnBrk="0" hangingPunct="1">
              <a:lnSpc>
                <a:spcPct val="90000"/>
              </a:lnSpc>
              <a:spcBef>
                <a:spcPts val="1000"/>
              </a:spcBef>
              <a:spcAft>
                <a:spcPts val="0"/>
              </a:spcAft>
              <a:buClr>
                <a:schemeClr val="dk1"/>
              </a:buClr>
              <a:buSzPts val="1800"/>
              <a:buFont typeface="Arial"/>
              <a:buNone/>
              <a:tabLst/>
              <a:defRPr/>
            </a:pPr>
            <a:endParaRPr kumimoji="0" lang="en-US" sz="2422"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endParaRPr>
          </a:p>
          <a:p>
            <a:pPr marL="0" marR="0" lvl="0" indent="0" algn="ctr" defTabSz="914400" rtl="0" eaLnBrk="1" fontAlgn="auto" latinLnBrk="0" hangingPunct="1">
              <a:lnSpc>
                <a:spcPct val="100000"/>
              </a:lnSpc>
              <a:spcBef>
                <a:spcPts val="0"/>
              </a:spcBef>
              <a:spcAft>
                <a:spcPts val="0"/>
              </a:spcAft>
              <a:buClr>
                <a:schemeClr val="dk1"/>
              </a:buClr>
              <a:buSzPts val="1800"/>
              <a:buFont typeface="Arial"/>
              <a:buNone/>
              <a:tabLst/>
              <a:defRPr/>
            </a:pPr>
            <a:r>
              <a:rPr kumimoji="0" lang="en-US" sz="2422"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Which </a:t>
            </a:r>
            <a:r>
              <a:rPr kumimoji="0" lang="en-US" sz="2422" b="0" i="0" u="none" strike="noStrike" kern="0" cap="none" spc="0" normalizeH="0" baseline="0" noProof="0" dirty="0" err="1">
                <a:ln>
                  <a:noFill/>
                </a:ln>
                <a:solidFill>
                  <a:srgbClr val="000000"/>
                </a:solidFill>
                <a:effectLst/>
                <a:uLnTx/>
                <a:uFillTx/>
                <a:latin typeface="Quattrocento Sans"/>
                <a:ea typeface="Quattrocento Sans"/>
                <a:cs typeface="Quattrocento Sans"/>
                <a:sym typeface="Quattrocento Sans"/>
              </a:rPr>
              <a:t>mindframes</a:t>
            </a:r>
            <a:r>
              <a:rPr kumimoji="0" lang="en-US" sz="2422"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 align with your current practice and which ones are a challenge/next step? </a:t>
            </a:r>
          </a:p>
          <a:p>
            <a:pPr marL="0" marR="0" lvl="0" indent="0" algn="r" defTabSz="914400" rtl="0" eaLnBrk="1" fontAlgn="auto" latinLnBrk="0" hangingPunct="1">
              <a:lnSpc>
                <a:spcPct val="90000"/>
              </a:lnSpc>
              <a:spcBef>
                <a:spcPts val="1000"/>
              </a:spcBef>
              <a:spcAft>
                <a:spcPts val="0"/>
              </a:spcAft>
              <a:buClr>
                <a:schemeClr val="dk1"/>
              </a:buClr>
              <a:buSzPts val="1800"/>
              <a:buFont typeface="Arial"/>
              <a:buNone/>
              <a:tabLst/>
              <a:defRPr/>
            </a:pPr>
            <a:endParaRPr kumimoji="0" lang="en-US" sz="1645"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endParaRPr>
          </a:p>
          <a:p>
            <a:pPr marL="0" marR="0" lvl="0" indent="0" algn="r" defTabSz="914400" rtl="0" eaLnBrk="1" fontAlgn="auto" latinLnBrk="0" hangingPunct="1">
              <a:lnSpc>
                <a:spcPct val="90000"/>
              </a:lnSpc>
              <a:spcBef>
                <a:spcPts val="1000"/>
              </a:spcBef>
              <a:spcAft>
                <a:spcPts val="0"/>
              </a:spcAft>
              <a:buClr>
                <a:schemeClr val="dk1"/>
              </a:buClr>
              <a:buSzPts val="1800"/>
              <a:buFont typeface="Arial"/>
              <a:buNone/>
              <a:tabLst/>
              <a:defRPr/>
            </a:pPr>
            <a:r>
              <a:rPr kumimoji="0" lang="en-US" sz="1645" b="0" i="1"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10 </a:t>
            </a:r>
            <a:r>
              <a:rPr kumimoji="0" lang="en-US" sz="1645" b="0" i="1" u="none" strike="noStrike" kern="0" cap="none" spc="0" normalizeH="0" baseline="0" noProof="0" dirty="0" err="1">
                <a:ln>
                  <a:noFill/>
                </a:ln>
                <a:solidFill>
                  <a:srgbClr val="3E3E3E"/>
                </a:solidFill>
                <a:effectLst/>
                <a:highlight>
                  <a:srgbClr val="FFFFFF"/>
                </a:highlight>
                <a:uLnTx/>
                <a:uFillTx/>
                <a:latin typeface="Quattrocento Sans"/>
                <a:ea typeface="Quattrocento Sans"/>
                <a:cs typeface="Quattrocento Sans"/>
                <a:sym typeface="Quattrocento Sans"/>
              </a:rPr>
              <a:t>Mindframes</a:t>
            </a:r>
            <a:r>
              <a:rPr kumimoji="0" lang="en-US" sz="1645" b="0" i="1"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 for Visible Learning: Teaching for Success</a:t>
            </a:r>
            <a:r>
              <a:rPr kumimoji="0" lang="en-US" sz="1645"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 John Hattie &amp; Klaus </a:t>
            </a:r>
            <a:r>
              <a:rPr kumimoji="0" lang="en-US" sz="1645" b="0" i="0" u="none" strike="noStrike" kern="0" cap="none" spc="0" normalizeH="0" baseline="0" noProof="0" dirty="0" err="1">
                <a:ln>
                  <a:noFill/>
                </a:ln>
                <a:solidFill>
                  <a:srgbClr val="3E3E3E"/>
                </a:solidFill>
                <a:effectLst/>
                <a:highlight>
                  <a:srgbClr val="FFFFFF"/>
                </a:highlight>
                <a:uLnTx/>
                <a:uFillTx/>
                <a:latin typeface="Quattrocento Sans"/>
                <a:ea typeface="Quattrocento Sans"/>
                <a:cs typeface="Quattrocento Sans"/>
                <a:sym typeface="Quattrocento Sans"/>
              </a:rPr>
              <a:t>Zierer</a:t>
            </a:r>
            <a:endParaRPr kumimoji="0" lang="en-US" sz="1645"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endParaRPr>
          </a:p>
        </p:txBody>
      </p:sp>
      <p:sp>
        <p:nvSpPr>
          <p:cNvPr id="471" name="Google Shape;471;p60"/>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12</a:t>
            </a:fld>
            <a:endParaRPr/>
          </a:p>
        </p:txBody>
      </p:sp>
      <p:pic>
        <p:nvPicPr>
          <p:cNvPr id="472" name="Google Shape;472;p60" descr="10 Mindframes for Visible Learning"/>
          <p:cNvPicPr preferRelativeResize="0"/>
          <p:nvPr/>
        </p:nvPicPr>
        <p:blipFill>
          <a:blip r:embed="rId3">
            <a:alphaModFix/>
          </a:blip>
          <a:stretch>
            <a:fillRect/>
          </a:stretch>
        </p:blipFill>
        <p:spPr>
          <a:xfrm>
            <a:off x="0" y="365078"/>
            <a:ext cx="12192002" cy="1965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1"/>
          <p:cNvSpPr txBox="1">
            <a:spLocks noGrp="1"/>
          </p:cNvSpPr>
          <p:nvPr>
            <p:ph type="title"/>
          </p:nvPr>
        </p:nvSpPr>
        <p:spPr>
          <a:xfrm>
            <a:off x="838200" y="365125"/>
            <a:ext cx="10515600" cy="854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3600" dirty="0"/>
              <a:t>Street Data: Asset-Based and Builds on </a:t>
            </a:r>
            <a:br>
              <a:rPr lang="en-US" sz="3600" dirty="0"/>
            </a:br>
            <a:r>
              <a:rPr lang="en-US" sz="3600" dirty="0"/>
              <a:t>the Tenets of Culturally Responsive Education</a:t>
            </a:r>
            <a:endParaRPr sz="3600" dirty="0"/>
          </a:p>
        </p:txBody>
      </p:sp>
      <p:sp>
        <p:nvSpPr>
          <p:cNvPr id="479" name="Google Shape;479;p61"/>
          <p:cNvSpPr txBox="1">
            <a:spLocks noGrp="1"/>
          </p:cNvSpPr>
          <p:nvPr>
            <p:ph type="body" idx="1"/>
          </p:nvPr>
        </p:nvSpPr>
        <p:spPr>
          <a:xfrm>
            <a:off x="838200" y="1562100"/>
            <a:ext cx="10076727" cy="4691400"/>
          </a:xfrm>
          <a:prstGeom prst="rect">
            <a:avLst/>
          </a:prstGeom>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770"/>
              <a:buNone/>
            </a:pPr>
            <a:r>
              <a:rPr lang="en-US" sz="2400" b="1" dirty="0">
                <a:solidFill>
                  <a:srgbClr val="222222"/>
                </a:solidFill>
              </a:rPr>
              <a:t>“Street Data” takes us down to the ground to observe, listen to, and gather artifacts from the lived experiences of stakeholders. </a:t>
            </a:r>
            <a:endParaRPr sz="2400" b="1" dirty="0">
              <a:solidFill>
                <a:srgbClr val="222222"/>
              </a:solidFill>
            </a:endParaRPr>
          </a:p>
          <a:p>
            <a:pPr marL="0" lvl="0" indent="0" algn="ctr" rtl="0">
              <a:lnSpc>
                <a:spcPct val="70000"/>
              </a:lnSpc>
              <a:spcBef>
                <a:spcPts val="1000"/>
              </a:spcBef>
              <a:spcAft>
                <a:spcPts val="0"/>
              </a:spcAft>
              <a:buSzPts val="770"/>
              <a:buNone/>
            </a:pPr>
            <a:endParaRPr sz="1000" b="1" dirty="0">
              <a:solidFill>
                <a:srgbClr val="222222"/>
              </a:solidFill>
            </a:endParaRPr>
          </a:p>
          <a:p>
            <a:pPr marL="0" lvl="0" indent="0" algn="ctr" rtl="0">
              <a:lnSpc>
                <a:spcPct val="70000"/>
              </a:lnSpc>
              <a:spcBef>
                <a:spcPts val="1000"/>
              </a:spcBef>
              <a:spcAft>
                <a:spcPts val="0"/>
              </a:spcAft>
              <a:buSzPts val="770"/>
              <a:buNone/>
            </a:pPr>
            <a:r>
              <a:rPr lang="en-US" sz="2400" b="1" dirty="0">
                <a:solidFill>
                  <a:srgbClr val="222222"/>
                </a:solidFill>
              </a:rPr>
              <a:t>Street data are the qualitative and experiential data that emerges at the eye level and on lower frequencies when we train our brains to discern it. </a:t>
            </a:r>
            <a:endParaRPr sz="2400" b="1" dirty="0">
              <a:solidFill>
                <a:srgbClr val="222222"/>
              </a:solidFill>
            </a:endParaRPr>
          </a:p>
          <a:p>
            <a:pPr marL="0" lvl="0" indent="0" algn="ctr" rtl="0">
              <a:lnSpc>
                <a:spcPct val="70000"/>
              </a:lnSpc>
              <a:spcBef>
                <a:spcPts val="1000"/>
              </a:spcBef>
              <a:spcAft>
                <a:spcPts val="0"/>
              </a:spcAft>
              <a:buSzPts val="770"/>
              <a:buNone/>
            </a:pPr>
            <a:endParaRPr sz="1000" b="1" dirty="0">
              <a:solidFill>
                <a:srgbClr val="222222"/>
              </a:solidFill>
            </a:endParaRPr>
          </a:p>
          <a:p>
            <a:pPr marL="0" lvl="0" indent="0" algn="ctr" rtl="0">
              <a:lnSpc>
                <a:spcPct val="70000"/>
              </a:lnSpc>
              <a:spcBef>
                <a:spcPts val="1000"/>
              </a:spcBef>
              <a:spcAft>
                <a:spcPts val="0"/>
              </a:spcAft>
              <a:buSzPts val="770"/>
              <a:buNone/>
            </a:pPr>
            <a:r>
              <a:rPr lang="en-US" sz="2400" b="1" dirty="0">
                <a:solidFill>
                  <a:srgbClr val="222222"/>
                </a:solidFill>
              </a:rPr>
              <a:t>These data are asset based, building on the tenets of culturally responsive education by helping educators look for what’s </a:t>
            </a:r>
            <a:r>
              <a:rPr lang="en-US" sz="2400" b="1" i="1" dirty="0">
                <a:solidFill>
                  <a:srgbClr val="222222"/>
                </a:solidFill>
              </a:rPr>
              <a:t>right</a:t>
            </a:r>
            <a:r>
              <a:rPr lang="en-US" sz="2400" b="1" dirty="0">
                <a:solidFill>
                  <a:srgbClr val="222222"/>
                </a:solidFill>
              </a:rPr>
              <a:t> in our students, schools, and communities instead of seeking out what’s </a:t>
            </a:r>
            <a:r>
              <a:rPr lang="en-US" sz="2400" b="1" i="1" dirty="0">
                <a:solidFill>
                  <a:srgbClr val="222222"/>
                </a:solidFill>
              </a:rPr>
              <a:t>wrong</a:t>
            </a:r>
            <a:r>
              <a:rPr lang="en-US" sz="2400" b="1" dirty="0">
                <a:solidFill>
                  <a:srgbClr val="222222"/>
                </a:solidFill>
              </a:rPr>
              <a:t>. </a:t>
            </a:r>
            <a:endParaRPr sz="2400" b="1" dirty="0">
              <a:solidFill>
                <a:srgbClr val="222222"/>
              </a:solidFill>
            </a:endParaRPr>
          </a:p>
          <a:p>
            <a:pPr marL="0" lvl="0" indent="0" algn="ctr" rtl="0">
              <a:lnSpc>
                <a:spcPct val="70000"/>
              </a:lnSpc>
              <a:spcBef>
                <a:spcPts val="1000"/>
              </a:spcBef>
              <a:spcAft>
                <a:spcPts val="0"/>
              </a:spcAft>
              <a:buSzPts val="770"/>
              <a:buNone/>
            </a:pPr>
            <a:endParaRPr sz="1000" b="1" dirty="0">
              <a:solidFill>
                <a:srgbClr val="222222"/>
              </a:solidFill>
            </a:endParaRPr>
          </a:p>
          <a:p>
            <a:pPr marL="0" lvl="0" indent="0" algn="ctr" rtl="0">
              <a:lnSpc>
                <a:spcPct val="70000"/>
              </a:lnSpc>
              <a:spcBef>
                <a:spcPts val="1000"/>
              </a:spcBef>
              <a:spcAft>
                <a:spcPts val="0"/>
              </a:spcAft>
              <a:buSzPts val="770"/>
              <a:buNone/>
            </a:pPr>
            <a:r>
              <a:rPr lang="en-US" sz="2400" b="1" dirty="0">
                <a:solidFill>
                  <a:srgbClr val="222222"/>
                </a:solidFill>
              </a:rPr>
              <a:t>Street data help us reveal what’s getting in the way of student or adult learning, illuminate where the learner is in relationship to a holistic set of goals, and determine what might come next. </a:t>
            </a:r>
            <a:endParaRPr sz="1500" dirty="0">
              <a:solidFill>
                <a:srgbClr val="222222"/>
              </a:solidFill>
            </a:endParaRPr>
          </a:p>
          <a:p>
            <a:pPr marL="0" lvl="0" indent="0" algn="ctr" rtl="0">
              <a:lnSpc>
                <a:spcPct val="70000"/>
              </a:lnSpc>
              <a:spcBef>
                <a:spcPts val="1000"/>
              </a:spcBef>
              <a:spcAft>
                <a:spcPts val="0"/>
              </a:spcAft>
              <a:buSzPts val="770"/>
              <a:buNone/>
            </a:pPr>
            <a:r>
              <a:rPr lang="en-US" sz="1800" i="1" dirty="0"/>
              <a:t>Street Data: A Next-generation model for Equity, Pedagogy, and School Transformation</a:t>
            </a:r>
            <a:r>
              <a:rPr lang="en-US" sz="1800" dirty="0"/>
              <a:t>, </a:t>
            </a:r>
          </a:p>
          <a:p>
            <a:pPr marL="0" lvl="0" indent="0" algn="ctr" rtl="0">
              <a:lnSpc>
                <a:spcPct val="70000"/>
              </a:lnSpc>
              <a:spcBef>
                <a:spcPts val="1000"/>
              </a:spcBef>
              <a:spcAft>
                <a:spcPts val="0"/>
              </a:spcAft>
              <a:buSzPts val="770"/>
              <a:buNone/>
            </a:pPr>
            <a:r>
              <a:rPr lang="en-US" sz="1800" dirty="0"/>
              <a:t>by Shane </a:t>
            </a:r>
            <a:r>
              <a:rPr lang="en-US" sz="1800" dirty="0" err="1"/>
              <a:t>Safir</a:t>
            </a:r>
            <a:r>
              <a:rPr lang="en-US" sz="1800" dirty="0"/>
              <a:t> and Jamila Dugan</a:t>
            </a:r>
            <a:endParaRPr sz="1800" dirty="0"/>
          </a:p>
          <a:p>
            <a:pPr marL="0" lvl="0" indent="0" algn="ctr" rtl="0">
              <a:lnSpc>
                <a:spcPct val="70000"/>
              </a:lnSpc>
              <a:spcBef>
                <a:spcPts val="1000"/>
              </a:spcBef>
              <a:spcAft>
                <a:spcPts val="0"/>
              </a:spcAft>
              <a:buSzPts val="770"/>
              <a:buNone/>
            </a:pPr>
            <a:endParaRPr sz="2400" dirty="0">
              <a:solidFill>
                <a:srgbClr val="FF0000"/>
              </a:solidFill>
            </a:endParaRPr>
          </a:p>
          <a:p>
            <a:pPr marL="0" lvl="0" indent="0" algn="ctr" rtl="0">
              <a:lnSpc>
                <a:spcPct val="70000"/>
              </a:lnSpc>
              <a:spcBef>
                <a:spcPts val="1000"/>
              </a:spcBef>
              <a:spcAft>
                <a:spcPts val="0"/>
              </a:spcAft>
              <a:buSzPts val="770"/>
              <a:buNone/>
            </a:pPr>
            <a:endParaRPr sz="2400" dirty="0"/>
          </a:p>
          <a:p>
            <a:pPr marL="0" lvl="0" indent="0" algn="ctr" rtl="0">
              <a:lnSpc>
                <a:spcPct val="70000"/>
              </a:lnSpc>
              <a:spcBef>
                <a:spcPts val="1000"/>
              </a:spcBef>
              <a:spcAft>
                <a:spcPts val="0"/>
              </a:spcAft>
              <a:buSzPts val="770"/>
              <a:buNone/>
            </a:pPr>
            <a:endParaRPr sz="2400" dirty="0">
              <a:solidFill>
                <a:srgbClr val="222222"/>
              </a:solidFill>
            </a:endParaRPr>
          </a:p>
        </p:txBody>
      </p:sp>
      <p:sp>
        <p:nvSpPr>
          <p:cNvPr id="480" name="Google Shape;480;p61"/>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13</a:t>
            </a:fld>
            <a:endParaRPr/>
          </a:p>
        </p:txBody>
      </p:sp>
      <p:pic>
        <p:nvPicPr>
          <p:cNvPr id="3" name="Picture 2" descr="Worm's-eye view of a large tree">
            <a:extLst>
              <a:ext uri="{FF2B5EF4-FFF2-40B4-BE49-F238E27FC236}">
                <a16:creationId xmlns:a16="http://schemas.microsoft.com/office/drawing/2014/main" id="{E4ED1691-6B81-ADB8-0C4F-12BD7720386D}"/>
              </a:ext>
            </a:extLst>
          </p:cNvPr>
          <p:cNvPicPr>
            <a:picLocks noChangeAspect="1"/>
          </p:cNvPicPr>
          <p:nvPr/>
        </p:nvPicPr>
        <p:blipFill>
          <a:blip r:embed="rId3"/>
          <a:stretch>
            <a:fillRect/>
          </a:stretch>
        </p:blipFill>
        <p:spPr>
          <a:xfrm>
            <a:off x="10053432" y="239368"/>
            <a:ext cx="1902179" cy="126811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Embedding Strategies for Obtaining Student Feedback  </a:t>
            </a:r>
            <a:endParaRPr b="1"/>
          </a:p>
        </p:txBody>
      </p:sp>
      <p:sp>
        <p:nvSpPr>
          <p:cNvPr id="487" name="Google Shape;487;p62"/>
          <p:cNvSpPr txBox="1">
            <a:spLocks noGrp="1"/>
          </p:cNvSpPr>
          <p:nvPr>
            <p:ph type="body" idx="1"/>
          </p:nvPr>
        </p:nvSpPr>
        <p:spPr>
          <a:xfrm>
            <a:off x="838200" y="1825625"/>
            <a:ext cx="5181600" cy="4183200"/>
          </a:xfrm>
          <a:prstGeom prst="rect">
            <a:avLst/>
          </a:prstGeom>
        </p:spPr>
        <p:txBody>
          <a:bodyPr spcFirstLastPara="1" wrap="square" lIns="91425" tIns="45700" rIns="91425" bIns="45700" anchor="t" anchorCtr="0">
            <a:normAutofit/>
          </a:bodyPr>
          <a:lstStyle/>
          <a:p>
            <a:pPr indent="-457200"/>
            <a:r>
              <a:rPr lang="en-US" dirty="0"/>
              <a:t>Observing student behavior </a:t>
            </a:r>
            <a:endParaRPr dirty="0"/>
          </a:p>
          <a:p>
            <a:pPr indent="-457200"/>
            <a:r>
              <a:rPr lang="en-US" dirty="0"/>
              <a:t>Exit tickets</a:t>
            </a:r>
            <a:endParaRPr dirty="0"/>
          </a:p>
          <a:p>
            <a:pPr indent="-457200"/>
            <a:r>
              <a:rPr lang="en-US" dirty="0"/>
              <a:t>Polls</a:t>
            </a:r>
            <a:endParaRPr dirty="0"/>
          </a:p>
          <a:p>
            <a:pPr indent="-457200"/>
            <a:r>
              <a:rPr lang="en-US" dirty="0"/>
              <a:t>Individual and/or whole class interviews</a:t>
            </a:r>
            <a:endParaRPr dirty="0"/>
          </a:p>
          <a:p>
            <a:pPr indent="-457200"/>
            <a:r>
              <a:rPr lang="en-US" dirty="0"/>
              <a:t>Focus groups </a:t>
            </a:r>
            <a:endParaRPr dirty="0"/>
          </a:p>
          <a:p>
            <a:pPr indent="-457200"/>
            <a:r>
              <a:rPr lang="en-US" dirty="0"/>
              <a:t>Anonymous notes </a:t>
            </a:r>
            <a:endParaRPr dirty="0"/>
          </a:p>
          <a:p>
            <a:pPr indent="-457200"/>
            <a:r>
              <a:rPr lang="en-US" dirty="0"/>
              <a:t>Student surveys</a:t>
            </a:r>
            <a:endParaRPr dirty="0"/>
          </a:p>
        </p:txBody>
      </p:sp>
      <p:sp>
        <p:nvSpPr>
          <p:cNvPr id="488" name="Google Shape;488;p62"/>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14</a:t>
            </a:fld>
            <a:endParaRPr/>
          </a:p>
        </p:txBody>
      </p:sp>
      <p:sp>
        <p:nvSpPr>
          <p:cNvPr id="489" name="Google Shape;489;p62"/>
          <p:cNvSpPr txBox="1">
            <a:spLocks noGrp="1"/>
          </p:cNvSpPr>
          <p:nvPr>
            <p:ph type="body" idx="2"/>
          </p:nvPr>
        </p:nvSpPr>
        <p:spPr>
          <a:xfrm>
            <a:off x="6172199" y="1825625"/>
            <a:ext cx="5367759" cy="4183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i="1" dirty="0"/>
              <a:t>What are some other strategies?</a:t>
            </a:r>
            <a:endParaRPr i="1" dirty="0"/>
          </a:p>
        </p:txBody>
      </p:sp>
      <p:pic>
        <p:nvPicPr>
          <p:cNvPr id="3" name="Picture 2" descr="Question mark on green pastel background">
            <a:extLst>
              <a:ext uri="{FF2B5EF4-FFF2-40B4-BE49-F238E27FC236}">
                <a16:creationId xmlns:a16="http://schemas.microsoft.com/office/drawing/2014/main" id="{2EDC5D16-1E63-611A-B2C8-C6D52AC6BBBD}"/>
              </a:ext>
            </a:extLst>
          </p:cNvPr>
          <p:cNvPicPr>
            <a:picLocks noChangeAspect="1"/>
          </p:cNvPicPr>
          <p:nvPr/>
        </p:nvPicPr>
        <p:blipFill>
          <a:blip r:embed="rId3"/>
          <a:stretch>
            <a:fillRect/>
          </a:stretch>
        </p:blipFill>
        <p:spPr>
          <a:xfrm>
            <a:off x="6514134" y="2630709"/>
            <a:ext cx="4683888" cy="351291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63"/>
          <p:cNvSpPr txBox="1">
            <a:spLocks noGrp="1"/>
          </p:cNvSpPr>
          <p:nvPr>
            <p:ph type="title"/>
          </p:nvPr>
        </p:nvSpPr>
        <p:spPr>
          <a:xfrm>
            <a:off x="838200" y="365125"/>
            <a:ext cx="10515600" cy="1091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dirty="0"/>
              <a:t>Activity - Student Perception </a:t>
            </a:r>
            <a:endParaRPr b="1" dirty="0"/>
          </a:p>
        </p:txBody>
      </p:sp>
      <p:sp>
        <p:nvSpPr>
          <p:cNvPr id="496" name="Google Shape;496;p63"/>
          <p:cNvSpPr txBox="1">
            <a:spLocks noGrp="1"/>
          </p:cNvSpPr>
          <p:nvPr>
            <p:ph type="body" idx="1"/>
          </p:nvPr>
        </p:nvSpPr>
        <p:spPr>
          <a:xfrm>
            <a:off x="259393" y="1456825"/>
            <a:ext cx="9011928" cy="4427907"/>
          </a:xfrm>
          <a:prstGeom prst="rect">
            <a:avLst/>
          </a:prstGeom>
        </p:spPr>
        <p:txBody>
          <a:bodyPr spcFirstLastPara="1" wrap="square" lIns="91425" tIns="45700" rIns="91425" bIns="45700" anchor="t" anchorCtr="0">
            <a:normAutofit fontScale="25000" lnSpcReduction="20000"/>
          </a:bodyPr>
          <a:lstStyle/>
          <a:p>
            <a:pPr marL="457200" lvl="0" indent="-342900" algn="l" rtl="0">
              <a:lnSpc>
                <a:spcPct val="100000"/>
              </a:lnSpc>
              <a:spcBef>
                <a:spcPts val="0"/>
              </a:spcBef>
              <a:spcAft>
                <a:spcPts val="0"/>
              </a:spcAft>
              <a:buSzPct val="100000"/>
              <a:buAutoNum type="arabicPeriod"/>
            </a:pPr>
            <a:r>
              <a:rPr lang="en-US" sz="7200" b="1" dirty="0"/>
              <a:t>Choose a resource below to explore</a:t>
            </a:r>
            <a:r>
              <a:rPr lang="en-US" sz="7200" dirty="0"/>
              <a:t>:</a:t>
            </a:r>
            <a:endParaRPr sz="7200" dirty="0"/>
          </a:p>
          <a:p>
            <a:pPr marL="0" lvl="0" indent="0" algn="l" rtl="0">
              <a:spcBef>
                <a:spcPts val="0"/>
              </a:spcBef>
              <a:spcAft>
                <a:spcPts val="0"/>
              </a:spcAft>
              <a:buNone/>
            </a:pPr>
            <a:endParaRPr sz="4800" dirty="0"/>
          </a:p>
          <a:p>
            <a:pPr marL="0" lvl="0" indent="0" algn="l" rtl="0">
              <a:spcBef>
                <a:spcPts val="0"/>
              </a:spcBef>
              <a:spcAft>
                <a:spcPts val="0"/>
              </a:spcAft>
              <a:buNone/>
            </a:pPr>
            <a:endParaRPr sz="4800" dirty="0"/>
          </a:p>
          <a:p>
            <a:pPr marL="1143000" lvl="0" indent="-1143000" algn="l" rtl="0">
              <a:spcBef>
                <a:spcPts val="0"/>
              </a:spcBef>
              <a:spcAft>
                <a:spcPts val="0"/>
              </a:spcAft>
              <a:buFont typeface="Wingdings" panose="05000000000000000000" pitchFamily="2" charset="2"/>
              <a:buChar char="q"/>
            </a:pPr>
            <a:r>
              <a:rPr lang="en-US" sz="7350" u="sng" dirty="0">
                <a:hlinkClick r:id="rId3"/>
              </a:rPr>
              <a:t>Student Perception Toolkit - CSTP </a:t>
            </a:r>
            <a:r>
              <a:rPr lang="en-US" sz="7350" dirty="0"/>
              <a:t> (Washington State Developed and Piloted)</a:t>
            </a:r>
            <a:endParaRPr sz="7350" dirty="0"/>
          </a:p>
          <a:p>
            <a:pPr marL="1143000" lvl="0" indent="-1143000" algn="l" rtl="0">
              <a:spcBef>
                <a:spcPts val="0"/>
              </a:spcBef>
              <a:spcAft>
                <a:spcPts val="0"/>
              </a:spcAft>
              <a:buFont typeface="Wingdings" panose="05000000000000000000" pitchFamily="2" charset="2"/>
              <a:buChar char="q"/>
            </a:pPr>
            <a:endParaRPr sz="7350" dirty="0"/>
          </a:p>
          <a:p>
            <a:pPr marL="1143000" lvl="0" indent="-1143000" algn="l" rtl="0">
              <a:spcBef>
                <a:spcPts val="1000"/>
              </a:spcBef>
              <a:spcAft>
                <a:spcPts val="0"/>
              </a:spcAft>
              <a:buFont typeface="Wingdings" panose="05000000000000000000" pitchFamily="2" charset="2"/>
              <a:buChar char="q"/>
            </a:pPr>
            <a:r>
              <a:rPr lang="en-US" sz="7350" u="sng" dirty="0">
                <a:hlinkClick r:id="rId4"/>
              </a:rPr>
              <a:t>Student Voice Data Accelerates Teaching And Learning</a:t>
            </a:r>
            <a:endParaRPr sz="7350" dirty="0"/>
          </a:p>
          <a:p>
            <a:pPr marL="1143000" lvl="0" indent="-1143000" algn="l" rtl="0">
              <a:spcBef>
                <a:spcPts val="1000"/>
              </a:spcBef>
              <a:spcAft>
                <a:spcPts val="0"/>
              </a:spcAft>
              <a:buFont typeface="Wingdings" panose="05000000000000000000" pitchFamily="2" charset="2"/>
              <a:buChar char="q"/>
            </a:pPr>
            <a:endParaRPr sz="7350" dirty="0"/>
          </a:p>
          <a:p>
            <a:pPr marL="1143000" lvl="0" indent="-1143000" algn="l" rtl="0">
              <a:lnSpc>
                <a:spcPct val="100000"/>
              </a:lnSpc>
              <a:spcBef>
                <a:spcPts val="0"/>
              </a:spcBef>
              <a:spcAft>
                <a:spcPts val="0"/>
              </a:spcAft>
              <a:buFont typeface="Wingdings" panose="05000000000000000000" pitchFamily="2" charset="2"/>
              <a:buChar char="q"/>
            </a:pPr>
            <a:r>
              <a:rPr lang="en-US" sz="7350" u="sng" dirty="0">
                <a:hlinkClick r:id="rId5"/>
              </a:rPr>
              <a:t>Continuously Refine Your Practice With Student Feedback | Edutopia</a:t>
            </a:r>
            <a:r>
              <a:rPr lang="en-US" sz="7350" dirty="0"/>
              <a:t> </a:t>
            </a:r>
          </a:p>
          <a:p>
            <a:pPr marL="1143000" lvl="0" indent="-1143000" algn="l" rtl="0">
              <a:lnSpc>
                <a:spcPct val="100000"/>
              </a:lnSpc>
              <a:spcBef>
                <a:spcPts val="0"/>
              </a:spcBef>
              <a:spcAft>
                <a:spcPts val="0"/>
              </a:spcAft>
              <a:buFont typeface="Wingdings" panose="05000000000000000000" pitchFamily="2" charset="2"/>
              <a:buChar char="q"/>
            </a:pPr>
            <a:endParaRPr lang="en-US" sz="7350" u="sng" dirty="0">
              <a:solidFill>
                <a:schemeClr val="accent6"/>
              </a:solidFill>
            </a:endParaRPr>
          </a:p>
          <a:p>
            <a:pPr marL="1143000" lvl="0" indent="-1143000" algn="l" rtl="0">
              <a:lnSpc>
                <a:spcPct val="100000"/>
              </a:lnSpc>
              <a:spcBef>
                <a:spcPts val="0"/>
              </a:spcBef>
              <a:spcAft>
                <a:spcPts val="0"/>
              </a:spcAft>
              <a:buFont typeface="Wingdings" panose="05000000000000000000" pitchFamily="2" charset="2"/>
              <a:buChar char="q"/>
            </a:pPr>
            <a:r>
              <a:rPr lang="en-US" sz="7350" u="sng" dirty="0">
                <a:solidFill>
                  <a:schemeClr val="accent6"/>
                </a:solidFill>
              </a:rPr>
              <a:t>I</a:t>
            </a:r>
            <a:r>
              <a:rPr lang="en-US" sz="7350" u="sng" dirty="0">
                <a:hlinkClick r:id="rId6"/>
              </a:rPr>
              <a:t>mproving Teaching With Expert Feedback—From Students | Edutopia</a:t>
            </a:r>
            <a:r>
              <a:rPr lang="en-US" sz="7350" dirty="0"/>
              <a:t> </a:t>
            </a:r>
          </a:p>
          <a:p>
            <a:pPr marL="1143000" lvl="0" indent="-1143000" algn="l" rtl="0">
              <a:spcBef>
                <a:spcPts val="0"/>
              </a:spcBef>
              <a:spcAft>
                <a:spcPts val="0"/>
              </a:spcAft>
              <a:buFont typeface="Wingdings" panose="05000000000000000000" pitchFamily="2" charset="2"/>
              <a:buChar char="q"/>
            </a:pPr>
            <a:endParaRPr sz="7350" dirty="0"/>
          </a:p>
          <a:p>
            <a:pPr marL="1143000" lvl="0" indent="-1143000" algn="l" rtl="0">
              <a:spcBef>
                <a:spcPts val="1000"/>
              </a:spcBef>
              <a:spcAft>
                <a:spcPts val="0"/>
              </a:spcAft>
              <a:buFont typeface="Wingdings" panose="05000000000000000000" pitchFamily="2" charset="2"/>
              <a:buChar char="q"/>
            </a:pPr>
            <a:r>
              <a:rPr lang="en-US" sz="7350" u="sng" dirty="0">
                <a:hlinkClick r:id="rId7"/>
              </a:rPr>
              <a:t>UDL Now Chapter 10: Using Student Feedback to Inform Instruction</a:t>
            </a:r>
            <a:endParaRPr sz="7350" dirty="0"/>
          </a:p>
          <a:p>
            <a:pPr marL="111919" lvl="0" indent="0" algn="l" rtl="0">
              <a:lnSpc>
                <a:spcPct val="100000"/>
              </a:lnSpc>
              <a:spcBef>
                <a:spcPts val="0"/>
              </a:spcBef>
              <a:spcAft>
                <a:spcPts val="0"/>
              </a:spcAft>
              <a:buClr>
                <a:srgbClr val="000000"/>
              </a:buClr>
              <a:buSzPct val="100000"/>
              <a:buNone/>
            </a:pPr>
            <a:endParaRPr lang="en-US" sz="7350" dirty="0"/>
          </a:p>
          <a:p>
            <a:pPr marL="111919" lvl="0" indent="0" algn="l" rtl="0">
              <a:lnSpc>
                <a:spcPct val="100000"/>
              </a:lnSpc>
              <a:spcBef>
                <a:spcPts val="0"/>
              </a:spcBef>
              <a:spcAft>
                <a:spcPts val="0"/>
              </a:spcAft>
              <a:buClr>
                <a:srgbClr val="000000"/>
              </a:buClr>
              <a:buSzPct val="100000"/>
              <a:buNone/>
            </a:pPr>
            <a:r>
              <a:rPr lang="en-US" sz="7350" dirty="0">
                <a:solidFill>
                  <a:srgbClr val="000000"/>
                </a:solidFill>
              </a:rPr>
              <a:t>2. </a:t>
            </a:r>
            <a:r>
              <a:rPr lang="en-US" sz="7350" b="1" dirty="0">
                <a:solidFill>
                  <a:srgbClr val="000000"/>
                </a:solidFill>
              </a:rPr>
              <a:t>Read and Reflect</a:t>
            </a:r>
          </a:p>
          <a:p>
            <a:pPr marL="111919" lvl="0" indent="0" algn="l" rtl="0">
              <a:lnSpc>
                <a:spcPct val="100000"/>
              </a:lnSpc>
              <a:spcBef>
                <a:spcPts val="0"/>
              </a:spcBef>
              <a:spcAft>
                <a:spcPts val="0"/>
              </a:spcAft>
              <a:buClr>
                <a:srgbClr val="000000"/>
              </a:buClr>
              <a:buSzPct val="100000"/>
              <a:buNone/>
            </a:pPr>
            <a:endParaRPr lang="en-US" sz="7350" dirty="0">
              <a:solidFill>
                <a:srgbClr val="000000"/>
              </a:solidFill>
            </a:endParaRPr>
          </a:p>
          <a:p>
            <a:pPr marL="111919" lvl="0" indent="0" algn="l" rtl="0">
              <a:lnSpc>
                <a:spcPct val="100000"/>
              </a:lnSpc>
              <a:spcBef>
                <a:spcPts val="0"/>
              </a:spcBef>
              <a:spcAft>
                <a:spcPts val="0"/>
              </a:spcAft>
              <a:buClr>
                <a:srgbClr val="000000"/>
              </a:buClr>
              <a:buSzPct val="100000"/>
              <a:buNone/>
            </a:pPr>
            <a:endParaRPr lang="en-US" sz="7350" dirty="0">
              <a:solidFill>
                <a:srgbClr val="000000"/>
              </a:solidFill>
            </a:endParaRPr>
          </a:p>
          <a:p>
            <a:pPr marL="111919" lvl="0" indent="0" algn="l" rtl="0">
              <a:lnSpc>
                <a:spcPct val="100000"/>
              </a:lnSpc>
              <a:spcBef>
                <a:spcPts val="0"/>
              </a:spcBef>
              <a:spcAft>
                <a:spcPts val="0"/>
              </a:spcAft>
              <a:buClr>
                <a:srgbClr val="000000"/>
              </a:buClr>
              <a:buSzPct val="100000"/>
              <a:buNone/>
            </a:pPr>
            <a:r>
              <a:rPr lang="en-US" sz="7350" dirty="0">
                <a:solidFill>
                  <a:srgbClr val="000000"/>
                </a:solidFill>
              </a:rPr>
              <a:t>3. </a:t>
            </a:r>
            <a:r>
              <a:rPr lang="en-US" sz="7350" b="1" dirty="0">
                <a:solidFill>
                  <a:srgbClr val="000000"/>
                </a:solidFill>
              </a:rPr>
              <a:t>Small group share</a:t>
            </a:r>
            <a:endParaRPr sz="7350" b="1" dirty="0">
              <a:solidFill>
                <a:srgbClr val="000000"/>
              </a:solidFill>
            </a:endParaRPr>
          </a:p>
          <a:p>
            <a:pPr marL="0" lvl="0" indent="0" algn="l" rtl="0">
              <a:lnSpc>
                <a:spcPct val="100000"/>
              </a:lnSpc>
              <a:spcBef>
                <a:spcPts val="0"/>
              </a:spcBef>
              <a:spcAft>
                <a:spcPts val="0"/>
              </a:spcAft>
              <a:buNone/>
            </a:pPr>
            <a:endParaRPr sz="7350" dirty="0">
              <a:solidFill>
                <a:srgbClr val="000000"/>
              </a:solidFill>
            </a:endParaRPr>
          </a:p>
          <a:p>
            <a:pPr marL="0" lvl="0" indent="0" algn="l" rtl="0">
              <a:lnSpc>
                <a:spcPct val="100000"/>
              </a:lnSpc>
              <a:spcBef>
                <a:spcPts val="0"/>
              </a:spcBef>
              <a:spcAft>
                <a:spcPts val="0"/>
              </a:spcAft>
              <a:buNone/>
            </a:pPr>
            <a:endParaRPr sz="7350" dirty="0">
              <a:solidFill>
                <a:srgbClr val="000000"/>
              </a:solidFill>
            </a:endParaRPr>
          </a:p>
          <a:p>
            <a:pPr marL="0" lvl="0" indent="0" algn="l" rtl="0">
              <a:lnSpc>
                <a:spcPct val="100000"/>
              </a:lnSpc>
              <a:spcBef>
                <a:spcPts val="0"/>
              </a:spcBef>
              <a:spcAft>
                <a:spcPts val="0"/>
              </a:spcAft>
              <a:buNone/>
            </a:pPr>
            <a:endParaRPr sz="7350" dirty="0">
              <a:solidFill>
                <a:srgbClr val="000000"/>
              </a:solidFill>
            </a:endParaRPr>
          </a:p>
          <a:p>
            <a:pPr marL="0" lvl="0" indent="0" algn="l" rtl="0">
              <a:spcBef>
                <a:spcPts val="1000"/>
              </a:spcBef>
              <a:spcAft>
                <a:spcPts val="0"/>
              </a:spcAft>
              <a:buNone/>
            </a:pPr>
            <a:endParaRPr sz="3650" dirty="0"/>
          </a:p>
          <a:p>
            <a:pPr marL="0" lvl="0" indent="0" algn="l" rtl="0">
              <a:spcBef>
                <a:spcPts val="1000"/>
              </a:spcBef>
              <a:spcAft>
                <a:spcPts val="0"/>
              </a:spcAft>
              <a:buNone/>
            </a:pPr>
            <a:endParaRPr sz="3650" dirty="0"/>
          </a:p>
        </p:txBody>
      </p:sp>
      <p:sp>
        <p:nvSpPr>
          <p:cNvPr id="497" name="Google Shape;497;p63"/>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15</a:t>
            </a:fld>
            <a:endParaRPr/>
          </a:p>
        </p:txBody>
      </p:sp>
      <p:pic>
        <p:nvPicPr>
          <p:cNvPr id="3" name="Picture 2" descr="Binocular fixed on a top of mountains with other peaks">
            <a:extLst>
              <a:ext uri="{FF2B5EF4-FFF2-40B4-BE49-F238E27FC236}">
                <a16:creationId xmlns:a16="http://schemas.microsoft.com/office/drawing/2014/main" id="{3E04C7BA-3965-7956-2894-8ED04DD69B6B}"/>
              </a:ext>
            </a:extLst>
          </p:cNvPr>
          <p:cNvPicPr>
            <a:picLocks noChangeAspect="1"/>
          </p:cNvPicPr>
          <p:nvPr/>
        </p:nvPicPr>
        <p:blipFill>
          <a:blip r:embed="rId8"/>
          <a:stretch>
            <a:fillRect/>
          </a:stretch>
        </p:blipFill>
        <p:spPr>
          <a:xfrm>
            <a:off x="8563892" y="2309149"/>
            <a:ext cx="3359552" cy="223970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4"/>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1000"/>
              </a:spcBef>
              <a:spcAft>
                <a:spcPts val="0"/>
              </a:spcAft>
              <a:buNone/>
            </a:pPr>
            <a:r>
              <a:rPr lang="en-US" sz="3600"/>
              <a:t>How Listening to Students with Grace is Important</a:t>
            </a:r>
            <a:endParaRPr sz="3600"/>
          </a:p>
        </p:txBody>
      </p:sp>
      <p:sp>
        <p:nvSpPr>
          <p:cNvPr id="504" name="Google Shape;504;p64"/>
          <p:cNvSpPr txBox="1">
            <a:spLocks noGrp="1"/>
          </p:cNvSpPr>
          <p:nvPr>
            <p:ph type="body" idx="1"/>
          </p:nvPr>
        </p:nvSpPr>
        <p:spPr>
          <a:prstGeom prst="rect">
            <a:avLst/>
          </a:prstGeom>
        </p:spPr>
        <p:txBody>
          <a:bodyPr spcFirstLastPara="1" wrap="square" lIns="91425" tIns="45700" rIns="91425" bIns="45700" anchor="t" anchorCtr="0">
            <a:normAutofit lnSpcReduction="10000"/>
          </a:bodyPr>
          <a:lstStyle/>
          <a:p>
            <a:pPr marL="419100">
              <a:buClr>
                <a:srgbClr val="000000"/>
              </a:buClr>
              <a:buSzPts val="2400"/>
            </a:pPr>
            <a:r>
              <a:rPr lang="en-US" sz="2400" dirty="0">
                <a:solidFill>
                  <a:srgbClr val="000000"/>
                </a:solidFill>
              </a:rPr>
              <a:t>Give one’s full attention to the speaker and to what is being said</a:t>
            </a:r>
          </a:p>
          <a:p>
            <a:pPr marL="76200" indent="0">
              <a:buClr>
                <a:srgbClr val="000000"/>
              </a:buClr>
              <a:buSzPts val="2400"/>
              <a:buNone/>
            </a:pPr>
            <a:endParaRPr sz="2400" dirty="0">
              <a:solidFill>
                <a:srgbClr val="000000"/>
              </a:solidFill>
            </a:endParaRPr>
          </a:p>
          <a:p>
            <a:pPr marL="457200" lvl="0" indent="-381000" algn="l" rtl="0">
              <a:spcBef>
                <a:spcPts val="0"/>
              </a:spcBef>
              <a:spcAft>
                <a:spcPts val="0"/>
              </a:spcAft>
              <a:buClr>
                <a:srgbClr val="000000"/>
              </a:buClr>
              <a:buSzPts val="2400"/>
              <a:buChar char="•"/>
            </a:pPr>
            <a:r>
              <a:rPr lang="en-US" sz="2400" dirty="0">
                <a:solidFill>
                  <a:srgbClr val="000000"/>
                </a:solidFill>
              </a:rPr>
              <a:t>Understand the feeling behind the words and be sensitive to the emotions being expressed</a:t>
            </a:r>
          </a:p>
          <a:p>
            <a:pPr marL="76200" lvl="0" indent="0" algn="l" rtl="0">
              <a:spcBef>
                <a:spcPts val="0"/>
              </a:spcBef>
              <a:spcAft>
                <a:spcPts val="0"/>
              </a:spcAft>
              <a:buClr>
                <a:srgbClr val="000000"/>
              </a:buClr>
              <a:buSzPts val="2400"/>
              <a:buNone/>
            </a:pPr>
            <a:endParaRPr sz="2400" dirty="0">
              <a:solidFill>
                <a:srgbClr val="000000"/>
              </a:solidFill>
            </a:endParaRPr>
          </a:p>
          <a:p>
            <a:pPr marL="457200" lvl="0" indent="-381000" algn="l" rtl="0">
              <a:spcBef>
                <a:spcPts val="0"/>
              </a:spcBef>
              <a:spcAft>
                <a:spcPts val="0"/>
              </a:spcAft>
              <a:buClr>
                <a:srgbClr val="000000"/>
              </a:buClr>
              <a:buSzPts val="2400"/>
              <a:buChar char="•"/>
            </a:pPr>
            <a:r>
              <a:rPr lang="en-US" sz="2400" dirty="0">
                <a:solidFill>
                  <a:srgbClr val="000000"/>
                </a:solidFill>
              </a:rPr>
              <a:t>Suspend judgement and listen with compassion</a:t>
            </a:r>
          </a:p>
          <a:p>
            <a:pPr marL="76200" lvl="0" indent="0" algn="l" rtl="0">
              <a:spcBef>
                <a:spcPts val="0"/>
              </a:spcBef>
              <a:spcAft>
                <a:spcPts val="0"/>
              </a:spcAft>
              <a:buClr>
                <a:srgbClr val="000000"/>
              </a:buClr>
              <a:buSzPts val="2400"/>
              <a:buNone/>
            </a:pPr>
            <a:endParaRPr sz="2400" dirty="0">
              <a:solidFill>
                <a:srgbClr val="000000"/>
              </a:solidFill>
            </a:endParaRPr>
          </a:p>
          <a:p>
            <a:pPr marL="457200" lvl="0" indent="-381000" algn="l" rtl="0">
              <a:spcBef>
                <a:spcPts val="0"/>
              </a:spcBef>
              <a:spcAft>
                <a:spcPts val="0"/>
              </a:spcAft>
              <a:buClr>
                <a:srgbClr val="000000"/>
              </a:buClr>
              <a:buSzPts val="2400"/>
              <a:buChar char="•"/>
            </a:pPr>
            <a:r>
              <a:rPr lang="en-US" sz="2400" dirty="0">
                <a:solidFill>
                  <a:srgbClr val="000000"/>
                </a:solidFill>
              </a:rPr>
              <a:t>Honor the speaker’s cultural way of communication.</a:t>
            </a:r>
            <a:endParaRPr sz="2400" dirty="0">
              <a:solidFill>
                <a:srgbClr val="000000"/>
              </a:solidFill>
            </a:endParaRPr>
          </a:p>
          <a:p>
            <a:pPr marL="0" lvl="0" indent="0" algn="l" rtl="0">
              <a:spcBef>
                <a:spcPts val="1000"/>
              </a:spcBef>
              <a:spcAft>
                <a:spcPts val="0"/>
              </a:spcAft>
              <a:buNone/>
            </a:pPr>
            <a:endParaRPr sz="2400" dirty="0">
              <a:solidFill>
                <a:srgbClr val="000000"/>
              </a:solidFill>
            </a:endParaRPr>
          </a:p>
        </p:txBody>
      </p:sp>
      <p:sp>
        <p:nvSpPr>
          <p:cNvPr id="505" name="Google Shape;505;p64"/>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16</a:t>
            </a:fld>
            <a:endParaRPr/>
          </a:p>
        </p:txBody>
      </p:sp>
      <p:pic>
        <p:nvPicPr>
          <p:cNvPr id="3" name="Picture 2" descr="Hands on ears">
            <a:extLst>
              <a:ext uri="{FF2B5EF4-FFF2-40B4-BE49-F238E27FC236}">
                <a16:creationId xmlns:a16="http://schemas.microsoft.com/office/drawing/2014/main" id="{036DB0B2-DEDC-81E1-9134-2947A976D831}"/>
              </a:ext>
            </a:extLst>
          </p:cNvPr>
          <p:cNvPicPr>
            <a:picLocks noChangeAspect="1"/>
          </p:cNvPicPr>
          <p:nvPr/>
        </p:nvPicPr>
        <p:blipFill>
          <a:blip r:embed="rId3"/>
          <a:stretch>
            <a:fillRect/>
          </a:stretch>
        </p:blipFill>
        <p:spPr>
          <a:xfrm>
            <a:off x="6601391" y="2060293"/>
            <a:ext cx="4430137" cy="2934182"/>
          </a:xfrm>
          <a:prstGeom prst="rect">
            <a:avLst/>
          </a:prstGeom>
        </p:spPr>
      </p:pic>
      <p:sp>
        <p:nvSpPr>
          <p:cNvPr id="4" name="TextBox 3">
            <a:extLst>
              <a:ext uri="{FF2B5EF4-FFF2-40B4-BE49-F238E27FC236}">
                <a16:creationId xmlns:a16="http://schemas.microsoft.com/office/drawing/2014/main" id="{7439EDEC-2543-BFF5-AFE9-CF863D862261}"/>
              </a:ext>
            </a:extLst>
          </p:cNvPr>
          <p:cNvSpPr txBox="1"/>
          <p:nvPr/>
        </p:nvSpPr>
        <p:spPr>
          <a:xfrm>
            <a:off x="4456253" y="5853523"/>
            <a:ext cx="5937813" cy="707886"/>
          </a:xfrm>
          <a:prstGeom prst="rect">
            <a:avLst/>
          </a:prstGeom>
          <a:noFill/>
        </p:spPr>
        <p:txBody>
          <a:bodyPr wrap="square" rtlCol="0">
            <a:spAutoFit/>
          </a:bodyPr>
          <a:lstStyle/>
          <a:p>
            <a:pPr marL="0" lvl="0" indent="0" algn="ctr" rtl="0">
              <a:spcBef>
                <a:spcPts val="1000"/>
              </a:spcBef>
              <a:spcAft>
                <a:spcPts val="0"/>
              </a:spcAft>
              <a:buNone/>
            </a:pPr>
            <a:r>
              <a:rPr lang="en-US" sz="2000" dirty="0"/>
              <a:t>From </a:t>
            </a:r>
            <a:r>
              <a:rPr lang="en-US" sz="2000" dirty="0" err="1"/>
              <a:t>Zaretta</a:t>
            </a:r>
            <a:r>
              <a:rPr lang="en-US" sz="2000" dirty="0"/>
              <a:t> Hammond’s </a:t>
            </a:r>
            <a:r>
              <a:rPr lang="en-US" sz="2000" i="1" dirty="0"/>
              <a:t>Culturally Responsive Teaching and the Brain, </a:t>
            </a:r>
            <a:r>
              <a:rPr lang="en-US" sz="2000" dirty="0"/>
              <a:t>p.78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5"/>
          <p:cNvSpPr txBox="1">
            <a:spLocks noGrp="1"/>
          </p:cNvSpPr>
          <p:nvPr>
            <p:ph type="title" idx="4294967295"/>
          </p:nvPr>
        </p:nvSpPr>
        <p:spPr>
          <a:xfrm>
            <a:off x="838200" y="4759325"/>
            <a:ext cx="10515600" cy="12350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
                <a:schemeClr val="dk1"/>
              </a:buClr>
              <a:buSzPts val="1800"/>
              <a:buFont typeface="Arial"/>
              <a:buNone/>
              <a:tabLst/>
              <a:defRPr/>
            </a:pPr>
            <a:r>
              <a:rPr kumimoji="0" lang="en-US" sz="3345" b="0" i="0" u="none" strike="noStrike" kern="0" cap="none" spc="0" normalizeH="0" baseline="0" noProof="0" dirty="0">
                <a:ln>
                  <a:noFill/>
                </a:ln>
                <a:solidFill>
                  <a:schemeClr val="dk1"/>
                </a:solidFill>
                <a:effectLst/>
                <a:uLnTx/>
                <a:uFillTx/>
                <a:latin typeface="Quattrocento Sans"/>
                <a:ea typeface="Quattrocento Sans"/>
                <a:cs typeface="Quattrocento Sans"/>
                <a:sym typeface="Quattrocento Sans"/>
              </a:rPr>
              <a:t>Video: </a:t>
            </a:r>
            <a:r>
              <a:rPr kumimoji="0" lang="en-US" sz="3345" b="0" i="0" u="sng" strike="noStrike" kern="0" cap="none" spc="0" normalizeH="0" baseline="0" noProof="0" dirty="0">
                <a:ln>
                  <a:noFill/>
                </a:ln>
                <a:solidFill>
                  <a:schemeClr val="hlink"/>
                </a:solidFill>
                <a:effectLst/>
                <a:uLnTx/>
                <a:uFillTx/>
                <a:latin typeface="Quattrocento Sans"/>
                <a:ea typeface="Quattrocento Sans"/>
                <a:cs typeface="Quattrocento Sans"/>
                <a:sym typeface="Quattrocento Sans"/>
                <a:hlinkClick r:id="rId3"/>
              </a:rPr>
              <a:t>Getting STUDENT FEEDBACK About Your Teaching</a:t>
            </a:r>
            <a:endParaRPr kumimoji="0" lang="en-US" sz="3345" b="0" i="0" u="none" strike="noStrike" kern="0" cap="none" spc="0" normalizeH="0" baseline="0" noProof="0" dirty="0">
              <a:ln>
                <a:noFill/>
              </a:ln>
              <a:solidFill>
                <a:schemeClr val="dk1"/>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90000"/>
              </a:lnSpc>
              <a:spcBef>
                <a:spcPts val="1000"/>
              </a:spcBef>
              <a:spcAft>
                <a:spcPts val="0"/>
              </a:spcAft>
              <a:buClr>
                <a:schemeClr val="dk1"/>
              </a:buClr>
              <a:buSzPts val="1800"/>
              <a:buFont typeface="Arial"/>
              <a:buNone/>
              <a:tabLst/>
              <a:defRPr/>
            </a:pPr>
            <a:endParaRPr kumimoji="0" lang="en-US" sz="3345" b="0" i="0" u="none" strike="noStrike" kern="0" cap="none" spc="0" normalizeH="0" baseline="0" noProof="0" dirty="0">
              <a:ln>
                <a:noFill/>
              </a:ln>
              <a:solidFill>
                <a:schemeClr val="dk1"/>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90000"/>
              </a:lnSpc>
              <a:spcBef>
                <a:spcPts val="1000"/>
              </a:spcBef>
              <a:spcAft>
                <a:spcPts val="0"/>
              </a:spcAft>
              <a:buClr>
                <a:schemeClr val="dk1"/>
              </a:buClr>
              <a:buSzPts val="1800"/>
              <a:buFont typeface="Arial"/>
              <a:buNone/>
              <a:tabLst/>
              <a:defRPr/>
            </a:pPr>
            <a:endParaRPr kumimoji="0" lang="en-US" sz="2800" b="0" i="0" u="none" strike="noStrike" kern="0" cap="none" spc="0" normalizeH="0" baseline="0" noProof="0" dirty="0">
              <a:ln>
                <a:noFill/>
              </a:ln>
              <a:solidFill>
                <a:schemeClr val="dk1"/>
              </a:solidFill>
              <a:effectLst/>
              <a:uLnTx/>
              <a:uFillTx/>
              <a:latin typeface="Quattrocento Sans"/>
              <a:ea typeface="Quattrocento Sans"/>
              <a:cs typeface="Quattrocento Sans"/>
              <a:sym typeface="Quattrocento Sans"/>
            </a:endParaRPr>
          </a:p>
        </p:txBody>
      </p:sp>
      <p:sp>
        <p:nvSpPr>
          <p:cNvPr id="512" name="Google Shape;512;p65"/>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17</a:t>
            </a:fld>
            <a:endParaRPr/>
          </a:p>
        </p:txBody>
      </p:sp>
      <p:pic>
        <p:nvPicPr>
          <p:cNvPr id="513" name="Google Shape;513;p65" descr="&quot;How to Deal With Student Pushback&quot; pciture"/>
          <p:cNvPicPr preferRelativeResize="0"/>
          <p:nvPr/>
        </p:nvPicPr>
        <p:blipFill>
          <a:blip r:embed="rId4">
            <a:alphaModFix/>
          </a:blip>
          <a:stretch>
            <a:fillRect/>
          </a:stretch>
        </p:blipFill>
        <p:spPr>
          <a:xfrm>
            <a:off x="2124307" y="724366"/>
            <a:ext cx="7943386" cy="3775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66"/>
          <p:cNvSpPr txBox="1">
            <a:spLocks noGrp="1"/>
          </p:cNvSpPr>
          <p:nvPr>
            <p:ph type="title"/>
          </p:nvPr>
        </p:nvSpPr>
        <p:spPr>
          <a:xfrm>
            <a:off x="145125" y="365125"/>
            <a:ext cx="11208600" cy="13257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solidFill>
                  <a:srgbClr val="000000"/>
                </a:solidFill>
                <a:latin typeface="Calibri"/>
                <a:ea typeface="Calibri"/>
                <a:cs typeface="Calibri"/>
                <a:sym typeface="Calibri"/>
              </a:rPr>
              <a:t> </a:t>
            </a:r>
            <a:r>
              <a:rPr lang="en-US">
                <a:solidFill>
                  <a:srgbClr val="000000"/>
                </a:solidFill>
              </a:rPr>
              <a:t>Connections to your Instructional Framework</a:t>
            </a:r>
            <a:endParaRPr/>
          </a:p>
        </p:txBody>
      </p:sp>
      <p:sp>
        <p:nvSpPr>
          <p:cNvPr id="520" name="Google Shape;520;p66"/>
          <p:cNvSpPr txBox="1">
            <a:spLocks noGrp="1"/>
          </p:cNvSpPr>
          <p:nvPr>
            <p:ph type="body" idx="1"/>
          </p:nvPr>
        </p:nvSpPr>
        <p:spPr>
          <a:xfrm>
            <a:off x="838200" y="1825625"/>
            <a:ext cx="10515600" cy="4255800"/>
          </a:xfrm>
          <a:prstGeom prst="rect">
            <a:avLst/>
          </a:prstGeom>
        </p:spPr>
        <p:txBody>
          <a:bodyPr spcFirstLastPara="1" wrap="square" lIns="91425" tIns="45700" rIns="91425" bIns="45700" anchor="t" anchorCtr="0">
            <a:normAutofit fontScale="25000" lnSpcReduction="20000"/>
          </a:bodyPr>
          <a:lstStyle/>
          <a:p>
            <a:pPr marL="0" lvl="0" indent="0" algn="l" rtl="0">
              <a:spcBef>
                <a:spcPts val="1000"/>
              </a:spcBef>
              <a:spcAft>
                <a:spcPts val="0"/>
              </a:spcAft>
              <a:buNone/>
            </a:pPr>
            <a:endParaRPr dirty="0"/>
          </a:p>
          <a:p>
            <a:pPr marL="0" lvl="0" indent="0" algn="l" rtl="0">
              <a:spcBef>
                <a:spcPts val="1000"/>
              </a:spcBef>
              <a:spcAft>
                <a:spcPts val="0"/>
              </a:spcAft>
              <a:buNone/>
            </a:pPr>
            <a:r>
              <a:rPr lang="en-US" sz="11200" dirty="0">
                <a:solidFill>
                  <a:srgbClr val="000000"/>
                </a:solidFill>
              </a:rPr>
              <a:t>Using your Instructional Framework handout, highlight where you see connections to: </a:t>
            </a:r>
            <a:endParaRPr sz="11200" dirty="0">
              <a:solidFill>
                <a:srgbClr val="000000"/>
              </a:solidFill>
            </a:endParaRPr>
          </a:p>
          <a:p>
            <a:pPr marL="0" lvl="0" indent="0" algn="l" rtl="0">
              <a:spcBef>
                <a:spcPts val="1000"/>
              </a:spcBef>
              <a:spcAft>
                <a:spcPts val="0"/>
              </a:spcAft>
              <a:buNone/>
            </a:pPr>
            <a:endParaRPr sz="4000" dirty="0">
              <a:solidFill>
                <a:srgbClr val="000000"/>
              </a:solidFill>
            </a:endParaRPr>
          </a:p>
          <a:p>
            <a:pPr marL="0" lvl="0" indent="0" algn="l" rtl="0">
              <a:spcBef>
                <a:spcPts val="1000"/>
              </a:spcBef>
              <a:spcAft>
                <a:spcPts val="0"/>
              </a:spcAft>
              <a:buNone/>
            </a:pPr>
            <a:r>
              <a:rPr lang="en-US" sz="11200" dirty="0"/>
              <a:t>Feedback From Students on Their Experience of the Learning:</a:t>
            </a:r>
            <a:endParaRPr sz="11200" dirty="0"/>
          </a:p>
          <a:p>
            <a:pPr marL="0" lvl="0" indent="0" algn="l" rtl="0">
              <a:spcBef>
                <a:spcPts val="1000"/>
              </a:spcBef>
              <a:spcAft>
                <a:spcPts val="0"/>
              </a:spcAft>
              <a:buNone/>
            </a:pPr>
            <a:r>
              <a:rPr lang="en-US" sz="10800" dirty="0"/>
              <a:t>	</a:t>
            </a:r>
            <a:r>
              <a:rPr lang="en-US" sz="11200" b="1" dirty="0"/>
              <a:t>Students’ perceptions/feedback:</a:t>
            </a:r>
            <a:endParaRPr sz="11200" b="1" dirty="0"/>
          </a:p>
          <a:p>
            <a:pPr marL="0" lvl="0" indent="457200" algn="l" rtl="0">
              <a:spcBef>
                <a:spcPts val="1000"/>
              </a:spcBef>
              <a:spcAft>
                <a:spcPts val="0"/>
              </a:spcAft>
              <a:buNone/>
            </a:pPr>
            <a:r>
              <a:rPr lang="en-US" sz="11200" dirty="0"/>
              <a:t>-of the classroom environment, </a:t>
            </a:r>
            <a:endParaRPr sz="11200" dirty="0"/>
          </a:p>
          <a:p>
            <a:pPr marL="0" lvl="0" indent="457200" algn="l" rtl="0">
              <a:spcBef>
                <a:spcPts val="1000"/>
              </a:spcBef>
              <a:spcAft>
                <a:spcPts val="0"/>
              </a:spcAft>
              <a:buNone/>
            </a:pPr>
            <a:r>
              <a:rPr lang="en-US" sz="11200" dirty="0"/>
              <a:t>-of instruction,  </a:t>
            </a:r>
            <a:endParaRPr sz="11200" dirty="0"/>
          </a:p>
          <a:p>
            <a:pPr marL="0" lvl="0" indent="457200" algn="l" rtl="0">
              <a:spcBef>
                <a:spcPts val="1000"/>
              </a:spcBef>
              <a:spcAft>
                <a:spcPts val="0"/>
              </a:spcAft>
              <a:buNone/>
            </a:pPr>
            <a:r>
              <a:rPr lang="en-US" sz="11200" dirty="0"/>
              <a:t>-of their own learning, and</a:t>
            </a:r>
            <a:endParaRPr sz="11200" dirty="0"/>
          </a:p>
          <a:p>
            <a:pPr marL="0" lvl="0" indent="457200" algn="l" rtl="0">
              <a:spcBef>
                <a:spcPts val="1000"/>
              </a:spcBef>
              <a:spcAft>
                <a:spcPts val="0"/>
              </a:spcAft>
              <a:buNone/>
            </a:pPr>
            <a:r>
              <a:rPr lang="en-US" sz="11200" dirty="0"/>
              <a:t>-of their progress</a:t>
            </a:r>
            <a:endParaRPr sz="11200" dirty="0"/>
          </a:p>
          <a:p>
            <a:pPr marL="457200" lvl="0" indent="0" algn="l" rtl="0">
              <a:spcBef>
                <a:spcPts val="1000"/>
              </a:spcBef>
              <a:spcAft>
                <a:spcPts val="0"/>
              </a:spcAft>
              <a:buNone/>
            </a:pPr>
            <a:endParaRPr sz="11200" dirty="0"/>
          </a:p>
          <a:p>
            <a:pPr marL="0" lvl="0" indent="0" algn="l" rtl="0">
              <a:spcBef>
                <a:spcPts val="1000"/>
              </a:spcBef>
              <a:spcAft>
                <a:spcPts val="0"/>
              </a:spcAft>
              <a:buNone/>
            </a:pPr>
            <a:endParaRPr sz="11200" dirty="0"/>
          </a:p>
          <a:p>
            <a:pPr marL="457200" lvl="0" indent="0" algn="l" rtl="0">
              <a:spcBef>
                <a:spcPts val="1000"/>
              </a:spcBef>
              <a:spcAft>
                <a:spcPts val="0"/>
              </a:spcAft>
              <a:buNone/>
            </a:pPr>
            <a:endParaRPr sz="8000" dirty="0"/>
          </a:p>
          <a:p>
            <a:pPr marL="0" lvl="0" indent="0" algn="l" rtl="0">
              <a:spcBef>
                <a:spcPts val="1000"/>
              </a:spcBef>
              <a:spcAft>
                <a:spcPts val="0"/>
              </a:spcAft>
              <a:buNone/>
            </a:pPr>
            <a:endParaRPr sz="10800" dirty="0"/>
          </a:p>
          <a:p>
            <a:pPr marL="0" lvl="0" indent="0" algn="l" rtl="0">
              <a:spcBef>
                <a:spcPts val="1000"/>
              </a:spcBef>
              <a:spcAft>
                <a:spcPts val="0"/>
              </a:spcAft>
              <a:buNone/>
            </a:pPr>
            <a:endParaRPr sz="9600" b="1" dirty="0">
              <a:solidFill>
                <a:srgbClr val="000000"/>
              </a:solidFill>
            </a:endParaRPr>
          </a:p>
          <a:p>
            <a:pPr marL="0" lvl="0" indent="0" algn="l" rtl="0">
              <a:spcBef>
                <a:spcPts val="1000"/>
              </a:spcBef>
              <a:spcAft>
                <a:spcPts val="0"/>
              </a:spcAft>
              <a:buNone/>
            </a:pPr>
            <a:endParaRPr sz="9600" b="1" dirty="0">
              <a:solidFill>
                <a:srgbClr val="000000"/>
              </a:solidFill>
            </a:endParaRPr>
          </a:p>
          <a:p>
            <a:pPr marL="0" lvl="0" indent="0" algn="l" rtl="0">
              <a:spcBef>
                <a:spcPts val="1000"/>
              </a:spcBef>
              <a:spcAft>
                <a:spcPts val="0"/>
              </a:spcAft>
              <a:buNone/>
            </a:pPr>
            <a:endParaRPr sz="9600" dirty="0"/>
          </a:p>
          <a:p>
            <a:pPr marL="457200" lvl="0" indent="0" algn="l" rtl="0">
              <a:spcBef>
                <a:spcPts val="1000"/>
              </a:spcBef>
              <a:spcAft>
                <a:spcPts val="0"/>
              </a:spcAft>
              <a:buNone/>
            </a:pPr>
            <a:endParaRPr sz="10400" dirty="0">
              <a:solidFill>
                <a:srgbClr val="000000"/>
              </a:solidFill>
            </a:endParaRPr>
          </a:p>
          <a:p>
            <a:pPr marL="0" lvl="0" indent="0" algn="l" rtl="0">
              <a:spcBef>
                <a:spcPts val="1000"/>
              </a:spcBef>
              <a:spcAft>
                <a:spcPts val="0"/>
              </a:spcAft>
              <a:buNone/>
            </a:pPr>
            <a:endParaRPr dirty="0"/>
          </a:p>
        </p:txBody>
      </p:sp>
      <p:sp>
        <p:nvSpPr>
          <p:cNvPr id="521" name="Google Shape;521;p66"/>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18</a:t>
            </a:fld>
            <a:endParaRPr/>
          </a:p>
        </p:txBody>
      </p:sp>
      <p:pic>
        <p:nvPicPr>
          <p:cNvPr id="3" name="Picture 2" descr="An old railway bridge in black and white">
            <a:extLst>
              <a:ext uri="{FF2B5EF4-FFF2-40B4-BE49-F238E27FC236}">
                <a16:creationId xmlns:a16="http://schemas.microsoft.com/office/drawing/2014/main" id="{7D317DA0-6B88-7A76-5CB0-D2DE9C550A84}"/>
              </a:ext>
            </a:extLst>
          </p:cNvPr>
          <p:cNvPicPr>
            <a:picLocks noChangeAspect="1"/>
          </p:cNvPicPr>
          <p:nvPr/>
        </p:nvPicPr>
        <p:blipFill>
          <a:blip r:embed="rId3"/>
          <a:stretch>
            <a:fillRect/>
          </a:stretch>
        </p:blipFill>
        <p:spPr>
          <a:xfrm>
            <a:off x="7223800" y="3754731"/>
            <a:ext cx="3485528" cy="232669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7"/>
          <p:cNvSpPr txBox="1">
            <a:spLocks noGrp="1"/>
          </p:cNvSpPr>
          <p:nvPr>
            <p:ph type="title"/>
          </p:nvPr>
        </p:nvSpPr>
        <p:spPr>
          <a:xfrm>
            <a:off x="838200" y="365125"/>
            <a:ext cx="10515600" cy="1379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ct val="50000"/>
              <a:buNone/>
            </a:pPr>
            <a:r>
              <a:rPr lang="en-US" sz="4000">
                <a:solidFill>
                  <a:srgbClr val="000000"/>
                </a:solidFill>
              </a:rPr>
              <a:t>Key Considerations:  </a:t>
            </a:r>
            <a:r>
              <a:rPr lang="en-US" sz="4000"/>
              <a:t>Feedback From Students on Their Experience of the Learning</a:t>
            </a:r>
            <a:endParaRPr sz="4000">
              <a:solidFill>
                <a:srgbClr val="000000"/>
              </a:solidFill>
            </a:endParaRPr>
          </a:p>
          <a:p>
            <a:pPr marL="0" lvl="0" indent="0" algn="l" rtl="0">
              <a:lnSpc>
                <a:spcPct val="90000"/>
              </a:lnSpc>
              <a:spcBef>
                <a:spcPts val="0"/>
              </a:spcBef>
              <a:spcAft>
                <a:spcPts val="0"/>
              </a:spcAft>
              <a:buSzPct val="54545"/>
              <a:buNone/>
            </a:pPr>
            <a:endParaRPr sz="3666"/>
          </a:p>
        </p:txBody>
      </p:sp>
      <p:sp>
        <p:nvSpPr>
          <p:cNvPr id="528" name="Google Shape;528;p67"/>
          <p:cNvSpPr txBox="1">
            <a:spLocks noGrp="1"/>
          </p:cNvSpPr>
          <p:nvPr>
            <p:ph type="body" idx="1"/>
          </p:nvPr>
        </p:nvSpPr>
        <p:spPr>
          <a:xfrm>
            <a:off x="987278" y="1584500"/>
            <a:ext cx="10887000" cy="46689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1946"/>
              <a:buNone/>
            </a:pPr>
            <a:r>
              <a:rPr lang="en-US"/>
              <a:t>I</a:t>
            </a:r>
            <a:r>
              <a:rPr lang="en-US" b="1"/>
              <a:t>f you are a teacher:</a:t>
            </a:r>
            <a:endParaRPr b="1"/>
          </a:p>
          <a:p>
            <a:pPr marL="0" lvl="0" indent="0" algn="l" rtl="0">
              <a:lnSpc>
                <a:spcPct val="90000"/>
              </a:lnSpc>
              <a:spcBef>
                <a:spcPts val="1000"/>
              </a:spcBef>
              <a:spcAft>
                <a:spcPts val="0"/>
              </a:spcAft>
              <a:buSzPts val="1946"/>
              <a:buNone/>
            </a:pPr>
            <a:r>
              <a:rPr lang="en-US"/>
              <a:t>When you are in a student growth conversation with your administrator, what will you communicate about accessing feedback from students on their experiences of the learning and how it impacted your instructional decisions and practice over time? </a:t>
            </a:r>
            <a:endParaRPr/>
          </a:p>
          <a:p>
            <a:pPr marL="0" lvl="0" indent="0" algn="l" rtl="0">
              <a:lnSpc>
                <a:spcPct val="90000"/>
              </a:lnSpc>
              <a:spcBef>
                <a:spcPts val="1000"/>
              </a:spcBef>
              <a:spcAft>
                <a:spcPts val="0"/>
              </a:spcAft>
              <a:buSzPts val="1946"/>
              <a:buNone/>
            </a:pPr>
            <a:endParaRPr b="1"/>
          </a:p>
          <a:p>
            <a:pPr marL="0" lvl="0" indent="0" algn="l" rtl="0">
              <a:lnSpc>
                <a:spcPct val="90000"/>
              </a:lnSpc>
              <a:spcBef>
                <a:spcPts val="1000"/>
              </a:spcBef>
              <a:spcAft>
                <a:spcPts val="0"/>
              </a:spcAft>
              <a:buSzPts val="1946"/>
              <a:buNone/>
            </a:pPr>
            <a:r>
              <a:rPr lang="en-US" b="1"/>
              <a:t>If you are an administrator:</a:t>
            </a:r>
            <a:endParaRPr b="1"/>
          </a:p>
          <a:p>
            <a:pPr marL="0" lvl="0" indent="0" algn="l" rtl="0">
              <a:lnSpc>
                <a:spcPct val="90000"/>
              </a:lnSpc>
              <a:spcBef>
                <a:spcPts val="1000"/>
              </a:spcBef>
              <a:spcAft>
                <a:spcPts val="0"/>
              </a:spcAft>
              <a:buSzPts val="1946"/>
              <a:buNone/>
            </a:pPr>
            <a:r>
              <a:rPr lang="en-US"/>
              <a:t>When you are in a student growth conversation how will you encourage dialogue with a teacher on how they are accessing feedback from students on their experience of the learning and what impact has it had or will have on their practice?   </a:t>
            </a:r>
            <a:endParaRPr/>
          </a:p>
        </p:txBody>
      </p:sp>
      <p:sp>
        <p:nvSpPr>
          <p:cNvPr id="529" name="Google Shape;529;p67"/>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0" name="Google Shape;350;p50" descr="Student Growth Goal Concept Map"/>
          <p:cNvGrpSpPr/>
          <p:nvPr/>
        </p:nvGrpSpPr>
        <p:grpSpPr>
          <a:xfrm>
            <a:off x="556421" y="1964115"/>
            <a:ext cx="11135809" cy="3032869"/>
            <a:chOff x="3528" y="1244449"/>
            <a:chExt cx="11135809" cy="3032869"/>
          </a:xfrm>
        </p:grpSpPr>
        <p:sp>
          <p:nvSpPr>
            <p:cNvPr id="351" name="Google Shape;351;p50"/>
            <p:cNvSpPr/>
            <p:nvPr/>
          </p:nvSpPr>
          <p:spPr>
            <a:xfrm>
              <a:off x="5571460" y="2034227"/>
              <a:ext cx="165900" cy="726600"/>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352" name="Google Shape;352;p50"/>
            <p:cNvSpPr/>
            <p:nvPr/>
          </p:nvSpPr>
          <p:spPr>
            <a:xfrm>
              <a:off x="5405607" y="2034227"/>
              <a:ext cx="165900" cy="726600"/>
            </a:xfrm>
            <a:custGeom>
              <a:avLst/>
              <a:gdLst/>
              <a:ahLst/>
              <a:cxnLst/>
              <a:rect l="l" t="t" r="r" b="b"/>
              <a:pathLst>
                <a:path w="120000" h="120000" extrusionOk="0">
                  <a:moveTo>
                    <a:pt x="120000" y="0"/>
                  </a:moveTo>
                  <a:lnTo>
                    <a:pt x="120000" y="120000"/>
                  </a:lnTo>
                  <a:lnTo>
                    <a:pt x="0" y="120000"/>
                  </a:lnTo>
                </a:path>
              </a:pathLst>
            </a:custGeom>
            <a:noFill/>
            <a:ln w="12700" cap="flat" cmpd="sng">
              <a:solidFill>
                <a:srgbClr val="345A99"/>
              </a:solidFill>
              <a:prstDash val="solid"/>
              <a:miter lim="800000"/>
              <a:headEnd type="none" w="sm" len="sm"/>
              <a:tailEnd type="none" w="sm" len="sm"/>
            </a:ln>
          </p:spPr>
        </p:sp>
        <p:sp>
          <p:nvSpPr>
            <p:cNvPr id="353" name="Google Shape;353;p50"/>
            <p:cNvSpPr/>
            <p:nvPr/>
          </p:nvSpPr>
          <p:spPr>
            <a:xfrm>
              <a:off x="5571460" y="2034227"/>
              <a:ext cx="47781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sp>
        <p:sp>
          <p:nvSpPr>
            <p:cNvPr id="354" name="Google Shape;354;p50"/>
            <p:cNvSpPr/>
            <p:nvPr/>
          </p:nvSpPr>
          <p:spPr>
            <a:xfrm>
              <a:off x="5571460" y="2034227"/>
              <a:ext cx="28668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sp>
        <p:sp>
          <p:nvSpPr>
            <p:cNvPr id="355" name="Google Shape;355;p50"/>
            <p:cNvSpPr/>
            <p:nvPr/>
          </p:nvSpPr>
          <p:spPr>
            <a:xfrm>
              <a:off x="5571460" y="2034227"/>
              <a:ext cx="9555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sp>
        <p:sp>
          <p:nvSpPr>
            <p:cNvPr id="356" name="Google Shape;356;p50"/>
            <p:cNvSpPr/>
            <p:nvPr/>
          </p:nvSpPr>
          <p:spPr>
            <a:xfrm>
              <a:off x="4615829" y="2034227"/>
              <a:ext cx="9555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sp>
        <p:sp>
          <p:nvSpPr>
            <p:cNvPr id="357" name="Google Shape;357;p50"/>
            <p:cNvSpPr/>
            <p:nvPr/>
          </p:nvSpPr>
          <p:spPr>
            <a:xfrm>
              <a:off x="2704567" y="2034227"/>
              <a:ext cx="28668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sp>
        <p:sp>
          <p:nvSpPr>
            <p:cNvPr id="358" name="Google Shape;358;p50"/>
            <p:cNvSpPr/>
            <p:nvPr/>
          </p:nvSpPr>
          <p:spPr>
            <a:xfrm>
              <a:off x="793305" y="2034227"/>
              <a:ext cx="47781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sp>
        <p:sp>
          <p:nvSpPr>
            <p:cNvPr id="359" name="Google Shape;359;p50"/>
            <p:cNvSpPr/>
            <p:nvPr/>
          </p:nvSpPr>
          <p:spPr>
            <a:xfrm>
              <a:off x="4781682" y="1244449"/>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50"/>
            <p:cNvSpPr txBox="1"/>
            <p:nvPr/>
          </p:nvSpPr>
          <p:spPr>
            <a:xfrm>
              <a:off x="4781682" y="1244449"/>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Overview: Module 1</a:t>
              </a:r>
              <a:endParaRPr sz="1400" b="0" i="0" u="none" strike="noStrike" cap="none">
                <a:solidFill>
                  <a:srgbClr val="000000"/>
                </a:solidFill>
                <a:latin typeface="Arial"/>
                <a:ea typeface="Arial"/>
                <a:cs typeface="Arial"/>
                <a:sym typeface="Arial"/>
              </a:endParaRPr>
            </a:p>
          </p:txBody>
        </p:sp>
        <p:sp>
          <p:nvSpPr>
            <p:cNvPr id="361" name="Google Shape;361;p50"/>
            <p:cNvSpPr/>
            <p:nvPr/>
          </p:nvSpPr>
          <p:spPr>
            <a:xfrm>
              <a:off x="4860660" y="1323427"/>
              <a:ext cx="474000" cy="631800"/>
            </a:xfrm>
            <a:prstGeom prst="rect">
              <a:avLst/>
            </a:prstGeom>
            <a:blipFill rotWithShape="1">
              <a:blip r:embed="rId3">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50"/>
            <p:cNvSpPr/>
            <p:nvPr/>
          </p:nvSpPr>
          <p:spPr>
            <a:xfrm>
              <a:off x="3528"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50"/>
            <p:cNvSpPr txBox="1"/>
            <p:nvPr/>
          </p:nvSpPr>
          <p:spPr>
            <a:xfrm>
              <a:off x="3528"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Critical Standard: Module 3</a:t>
              </a:r>
              <a:endParaRPr sz="1400" b="0" i="0" u="none" strike="noStrike" cap="none">
                <a:solidFill>
                  <a:srgbClr val="000000"/>
                </a:solidFill>
                <a:latin typeface="Arial"/>
                <a:ea typeface="Arial"/>
                <a:cs typeface="Arial"/>
                <a:sym typeface="Arial"/>
              </a:endParaRPr>
            </a:p>
          </p:txBody>
        </p:sp>
        <p:sp>
          <p:nvSpPr>
            <p:cNvPr id="364" name="Google Shape;364;p50"/>
            <p:cNvSpPr/>
            <p:nvPr/>
          </p:nvSpPr>
          <p:spPr>
            <a:xfrm>
              <a:off x="82505" y="3566396"/>
              <a:ext cx="474000" cy="631800"/>
            </a:xfrm>
            <a:prstGeom prst="rect">
              <a:avLst/>
            </a:prstGeom>
            <a:blipFill rotWithShape="1">
              <a:blip r:embed="rId4">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50"/>
            <p:cNvSpPr/>
            <p:nvPr/>
          </p:nvSpPr>
          <p:spPr>
            <a:xfrm>
              <a:off x="1914789"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50"/>
            <p:cNvSpPr txBox="1"/>
            <p:nvPr/>
          </p:nvSpPr>
          <p:spPr>
            <a:xfrm>
              <a:off x="1914789"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Cognitive Engagement: Module 4</a:t>
              </a:r>
              <a:endParaRPr sz="1400" b="0" i="0" u="none" strike="noStrike" cap="none">
                <a:solidFill>
                  <a:srgbClr val="000000"/>
                </a:solidFill>
                <a:latin typeface="Arial"/>
                <a:ea typeface="Arial"/>
                <a:cs typeface="Arial"/>
                <a:sym typeface="Arial"/>
              </a:endParaRPr>
            </a:p>
          </p:txBody>
        </p:sp>
        <p:sp>
          <p:nvSpPr>
            <p:cNvPr id="367" name="Google Shape;367;p50"/>
            <p:cNvSpPr/>
            <p:nvPr/>
          </p:nvSpPr>
          <p:spPr>
            <a:xfrm>
              <a:off x="1993767" y="3566396"/>
              <a:ext cx="474000" cy="631800"/>
            </a:xfrm>
            <a:prstGeom prst="rect">
              <a:avLst/>
            </a:prstGeom>
            <a:blipFill rotWithShape="1">
              <a:blip r:embed="rId5">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50"/>
            <p:cNvSpPr/>
            <p:nvPr/>
          </p:nvSpPr>
          <p:spPr>
            <a:xfrm>
              <a:off x="3826051"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50"/>
            <p:cNvSpPr txBox="1"/>
            <p:nvPr/>
          </p:nvSpPr>
          <p:spPr>
            <a:xfrm>
              <a:off x="3826051"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Emotional Engagement: Module 5</a:t>
              </a:r>
              <a:endParaRPr sz="1400" b="0" i="0" u="none" strike="noStrike" cap="none">
                <a:solidFill>
                  <a:srgbClr val="000000"/>
                </a:solidFill>
                <a:latin typeface="Arial"/>
                <a:ea typeface="Arial"/>
                <a:cs typeface="Arial"/>
                <a:sym typeface="Arial"/>
              </a:endParaRPr>
            </a:p>
          </p:txBody>
        </p:sp>
        <p:sp>
          <p:nvSpPr>
            <p:cNvPr id="370" name="Google Shape;370;p50"/>
            <p:cNvSpPr/>
            <p:nvPr/>
          </p:nvSpPr>
          <p:spPr>
            <a:xfrm>
              <a:off x="3905029" y="3566396"/>
              <a:ext cx="474000" cy="631800"/>
            </a:xfrm>
            <a:prstGeom prst="rect">
              <a:avLst/>
            </a:prstGeom>
            <a:blipFill rotWithShape="1">
              <a:blip r:embed="rId6">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50"/>
            <p:cNvSpPr/>
            <p:nvPr/>
          </p:nvSpPr>
          <p:spPr>
            <a:xfrm>
              <a:off x="5737313"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50"/>
            <p:cNvSpPr txBox="1"/>
            <p:nvPr/>
          </p:nvSpPr>
          <p:spPr>
            <a:xfrm>
              <a:off x="5737313"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Formative &amp; Summative Assessment: Module 6</a:t>
              </a:r>
              <a:endParaRPr sz="1400" b="0" i="0" u="none" strike="noStrike" cap="none">
                <a:solidFill>
                  <a:srgbClr val="000000"/>
                </a:solidFill>
                <a:latin typeface="Arial"/>
                <a:ea typeface="Arial"/>
                <a:cs typeface="Arial"/>
                <a:sym typeface="Arial"/>
              </a:endParaRPr>
            </a:p>
          </p:txBody>
        </p:sp>
        <p:sp>
          <p:nvSpPr>
            <p:cNvPr id="373" name="Google Shape;373;p50"/>
            <p:cNvSpPr/>
            <p:nvPr/>
          </p:nvSpPr>
          <p:spPr>
            <a:xfrm>
              <a:off x="5816291" y="3566396"/>
              <a:ext cx="474000" cy="631800"/>
            </a:xfrm>
            <a:prstGeom prst="rect">
              <a:avLst/>
            </a:prstGeom>
            <a:blipFill rotWithShape="1">
              <a:blip r:embed="rId7">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50"/>
            <p:cNvSpPr/>
            <p:nvPr/>
          </p:nvSpPr>
          <p:spPr>
            <a:xfrm>
              <a:off x="7648575"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50"/>
            <p:cNvSpPr txBox="1"/>
            <p:nvPr/>
          </p:nvSpPr>
          <p:spPr>
            <a:xfrm>
              <a:off x="7648575"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Student Engagement in Assessment: Module 7</a:t>
              </a:r>
              <a:endParaRPr sz="1400" b="0" i="0" u="none" strike="noStrike" cap="none">
                <a:solidFill>
                  <a:srgbClr val="000000"/>
                </a:solidFill>
                <a:latin typeface="Arial"/>
                <a:ea typeface="Arial"/>
                <a:cs typeface="Arial"/>
                <a:sym typeface="Arial"/>
              </a:endParaRPr>
            </a:p>
          </p:txBody>
        </p:sp>
        <p:sp>
          <p:nvSpPr>
            <p:cNvPr id="376" name="Google Shape;376;p50"/>
            <p:cNvSpPr/>
            <p:nvPr/>
          </p:nvSpPr>
          <p:spPr>
            <a:xfrm>
              <a:off x="7727553" y="3566396"/>
              <a:ext cx="474000" cy="631800"/>
            </a:xfrm>
            <a:prstGeom prst="rect">
              <a:avLst/>
            </a:prstGeom>
            <a:blipFill rotWithShape="1">
              <a:blip r:embed="rId8">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50"/>
            <p:cNvSpPr/>
            <p:nvPr/>
          </p:nvSpPr>
          <p:spPr>
            <a:xfrm>
              <a:off x="9559837"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50"/>
            <p:cNvSpPr txBox="1"/>
            <p:nvPr/>
          </p:nvSpPr>
          <p:spPr>
            <a:xfrm>
              <a:off x="9559837"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Feedback from Students: Module 8</a:t>
              </a:r>
              <a:endParaRPr sz="1400" b="0" i="0" u="none" strike="noStrike" cap="none">
                <a:solidFill>
                  <a:srgbClr val="000000"/>
                </a:solidFill>
                <a:latin typeface="Arial"/>
                <a:ea typeface="Arial"/>
                <a:cs typeface="Arial"/>
                <a:sym typeface="Arial"/>
              </a:endParaRPr>
            </a:p>
          </p:txBody>
        </p:sp>
        <p:sp>
          <p:nvSpPr>
            <p:cNvPr id="379" name="Google Shape;379;p50"/>
            <p:cNvSpPr/>
            <p:nvPr/>
          </p:nvSpPr>
          <p:spPr>
            <a:xfrm>
              <a:off x="9638815" y="3566396"/>
              <a:ext cx="474000" cy="631800"/>
            </a:xfrm>
            <a:prstGeom prst="rect">
              <a:avLst/>
            </a:prstGeom>
            <a:blipFill rotWithShape="1">
              <a:blip r:embed="rId9">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50"/>
            <p:cNvSpPr/>
            <p:nvPr/>
          </p:nvSpPr>
          <p:spPr>
            <a:xfrm>
              <a:off x="3826051" y="2365934"/>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50"/>
            <p:cNvSpPr txBox="1"/>
            <p:nvPr/>
          </p:nvSpPr>
          <p:spPr>
            <a:xfrm>
              <a:off x="3826051" y="2365934"/>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What does this mean for evaluators:   Module 2A</a:t>
              </a:r>
              <a:endParaRPr sz="1400" b="0" i="0" u="none" strike="noStrike" cap="none">
                <a:solidFill>
                  <a:srgbClr val="000000"/>
                </a:solidFill>
                <a:latin typeface="Arial"/>
                <a:ea typeface="Arial"/>
                <a:cs typeface="Arial"/>
                <a:sym typeface="Arial"/>
              </a:endParaRPr>
            </a:p>
          </p:txBody>
        </p:sp>
        <p:sp>
          <p:nvSpPr>
            <p:cNvPr id="382" name="Google Shape;382;p50"/>
            <p:cNvSpPr/>
            <p:nvPr/>
          </p:nvSpPr>
          <p:spPr>
            <a:xfrm>
              <a:off x="3905029" y="2444911"/>
              <a:ext cx="474000" cy="631800"/>
            </a:xfrm>
            <a:prstGeom prst="rect">
              <a:avLst/>
            </a:prstGeom>
            <a:blipFill rotWithShape="1">
              <a:blip r:embed="rId10">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50"/>
            <p:cNvSpPr/>
            <p:nvPr/>
          </p:nvSpPr>
          <p:spPr>
            <a:xfrm>
              <a:off x="5737313" y="2365934"/>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50"/>
            <p:cNvSpPr txBox="1"/>
            <p:nvPr/>
          </p:nvSpPr>
          <p:spPr>
            <a:xfrm>
              <a:off x="5737313" y="2365934"/>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What does this mean for teachers: Module 2B</a:t>
              </a:r>
              <a:endParaRPr sz="1400" b="0" i="0" u="none" strike="noStrike" cap="none">
                <a:solidFill>
                  <a:srgbClr val="000000"/>
                </a:solidFill>
                <a:latin typeface="Arial"/>
                <a:ea typeface="Arial"/>
                <a:cs typeface="Arial"/>
                <a:sym typeface="Arial"/>
              </a:endParaRPr>
            </a:p>
          </p:txBody>
        </p:sp>
        <p:sp>
          <p:nvSpPr>
            <p:cNvPr id="385" name="Google Shape;385;p50"/>
            <p:cNvSpPr/>
            <p:nvPr/>
          </p:nvSpPr>
          <p:spPr>
            <a:xfrm>
              <a:off x="5816291" y="2444911"/>
              <a:ext cx="474000" cy="631800"/>
            </a:xfrm>
            <a:prstGeom prst="rect">
              <a:avLst/>
            </a:prstGeom>
            <a:blipFill rotWithShape="1">
              <a:blip r:embed="rId11">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6" name="Google Shape;386;p50"/>
          <p:cNvSpPr txBox="1">
            <a:spLocks noGrp="1"/>
          </p:cNvSpPr>
          <p:nvPr>
            <p:ph type="title" idx="4294967295"/>
          </p:nvPr>
        </p:nvSpPr>
        <p:spPr>
          <a:xfrm>
            <a:off x="832275" y="765700"/>
            <a:ext cx="8456100" cy="79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Arial"/>
              <a:buNone/>
              <a:tabLst/>
              <a:defRPr/>
            </a:pPr>
            <a:r>
              <a:rPr kumimoji="0" lang="en-US" sz="4400" b="0" i="0" u="none" strike="noStrike" kern="0" cap="none" spc="0" normalizeH="0" baseline="0" noProof="0" dirty="0">
                <a:ln>
                  <a:noFill/>
                </a:ln>
                <a:solidFill>
                  <a:srgbClr val="40403D"/>
                </a:solidFill>
                <a:effectLst/>
                <a:uLnTx/>
                <a:uFillTx/>
                <a:latin typeface="Quattrocento Sans"/>
                <a:ea typeface="Quattrocento Sans"/>
                <a:cs typeface="Quattrocento Sans"/>
                <a:sym typeface="Quattrocento Sans"/>
              </a:rPr>
              <a:t>SGG Concept Map</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Star: 5 Points 1" descr="Yellow Star marking &quot;Feedback from students - Module 8&quot;">
            <a:extLst>
              <a:ext uri="{FF2B5EF4-FFF2-40B4-BE49-F238E27FC236}">
                <a16:creationId xmlns:a16="http://schemas.microsoft.com/office/drawing/2014/main" id="{D5AEFE9B-AC35-A7B6-AB26-1F75E206C2AF}"/>
              </a:ext>
            </a:extLst>
          </p:cNvPr>
          <p:cNvSpPr/>
          <p:nvPr/>
        </p:nvSpPr>
        <p:spPr>
          <a:xfrm>
            <a:off x="11088547" y="3875500"/>
            <a:ext cx="468055" cy="41056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68"/>
          <p:cNvSpPr txBox="1">
            <a:spLocks noGrp="1"/>
          </p:cNvSpPr>
          <p:nvPr>
            <p:ph type="title"/>
          </p:nvPr>
        </p:nvSpPr>
        <p:spPr>
          <a:xfrm>
            <a:off x="838200" y="0"/>
            <a:ext cx="10515600" cy="723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Additional Readings and Resources</a:t>
            </a:r>
            <a:endParaRPr/>
          </a:p>
        </p:txBody>
      </p:sp>
      <p:sp>
        <p:nvSpPr>
          <p:cNvPr id="536" name="Google Shape;536;p68"/>
          <p:cNvSpPr txBox="1">
            <a:spLocks noGrp="1"/>
          </p:cNvSpPr>
          <p:nvPr>
            <p:ph type="body" idx="1"/>
          </p:nvPr>
        </p:nvSpPr>
        <p:spPr>
          <a:xfrm>
            <a:off x="0" y="810000"/>
            <a:ext cx="11353800" cy="5443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1300" u="sng">
                <a:solidFill>
                  <a:schemeClr val="hlink"/>
                </a:solidFill>
                <a:hlinkClick r:id="rId3"/>
              </a:rPr>
              <a:t>E</a:t>
            </a:r>
            <a:r>
              <a:rPr lang="en-US" sz="1100" u="sng">
                <a:solidFill>
                  <a:schemeClr val="hlink"/>
                </a:solidFill>
                <a:hlinkClick r:id="rId3"/>
              </a:rPr>
              <a:t>arly / Midterm Feedback | Derek Bok Center, Harvard University</a:t>
            </a:r>
            <a:endParaRPr sz="1100"/>
          </a:p>
          <a:p>
            <a:pPr marL="0" lvl="0" indent="0" algn="l" rtl="0">
              <a:spcBef>
                <a:spcPts val="1000"/>
              </a:spcBef>
              <a:spcAft>
                <a:spcPts val="0"/>
              </a:spcAft>
              <a:buNone/>
            </a:pPr>
            <a:r>
              <a:rPr lang="en-US" sz="1100" u="sng">
                <a:solidFill>
                  <a:schemeClr val="hlink"/>
                </a:solidFill>
                <a:hlinkClick r:id="rId4"/>
              </a:rPr>
              <a:t>Collecting and Using Student Feedback Throughout the Year</a:t>
            </a:r>
            <a:endParaRPr sz="1100"/>
          </a:p>
          <a:p>
            <a:pPr marL="0" lvl="0" indent="0" algn="l" rtl="0">
              <a:spcBef>
                <a:spcPts val="1000"/>
              </a:spcBef>
              <a:spcAft>
                <a:spcPts val="0"/>
              </a:spcAft>
              <a:buNone/>
            </a:pPr>
            <a:endParaRPr sz="1100"/>
          </a:p>
          <a:p>
            <a:pPr marL="0" lvl="0" indent="0" algn="l" rtl="0">
              <a:spcBef>
                <a:spcPts val="1000"/>
              </a:spcBef>
              <a:spcAft>
                <a:spcPts val="0"/>
              </a:spcAft>
              <a:buNone/>
            </a:pPr>
            <a:r>
              <a:rPr lang="en-US" sz="1100" u="sng">
                <a:solidFill>
                  <a:schemeClr val="hlink"/>
                </a:solidFill>
                <a:hlinkClick r:id="rId5"/>
              </a:rPr>
              <a:t>Why Professors Should Ask Students For Feedback Long Before the Semester Is Over | EdSurge News</a:t>
            </a:r>
            <a:endParaRPr sz="1100">
              <a:solidFill>
                <a:srgbClr val="676767"/>
              </a:solidFill>
            </a:endParaRPr>
          </a:p>
          <a:p>
            <a:pPr marL="0" lvl="0" indent="0" algn="l" rtl="0">
              <a:spcBef>
                <a:spcPts val="1000"/>
              </a:spcBef>
              <a:spcAft>
                <a:spcPts val="0"/>
              </a:spcAft>
              <a:buNone/>
            </a:pPr>
            <a:endParaRPr sz="1100">
              <a:solidFill>
                <a:srgbClr val="676767"/>
              </a:solidFill>
            </a:endParaRPr>
          </a:p>
          <a:p>
            <a:pPr marL="0" lvl="0" indent="0" algn="l" rtl="0">
              <a:spcBef>
                <a:spcPts val="1000"/>
              </a:spcBef>
              <a:spcAft>
                <a:spcPts val="0"/>
              </a:spcAft>
              <a:buNone/>
            </a:pPr>
            <a:r>
              <a:rPr lang="en-US" sz="1100" u="sng">
                <a:solidFill>
                  <a:schemeClr val="hlink"/>
                </a:solidFill>
                <a:hlinkClick r:id="rId6"/>
              </a:rPr>
              <a:t>Improving Teaching With Expert Feedback—From Students | Edutopia</a:t>
            </a:r>
            <a:endParaRPr sz="1100"/>
          </a:p>
          <a:p>
            <a:pPr marL="0" lvl="0" indent="0" algn="l" rtl="0">
              <a:spcBef>
                <a:spcPts val="1000"/>
              </a:spcBef>
              <a:spcAft>
                <a:spcPts val="0"/>
              </a:spcAft>
              <a:buNone/>
            </a:pPr>
            <a:endParaRPr sz="1100"/>
          </a:p>
          <a:p>
            <a:pPr marL="0" lvl="0" indent="0" algn="l" rtl="0">
              <a:spcBef>
                <a:spcPts val="1000"/>
              </a:spcBef>
              <a:spcAft>
                <a:spcPts val="0"/>
              </a:spcAft>
              <a:buNone/>
            </a:pPr>
            <a:r>
              <a:rPr lang="en-US" sz="1100" u="sng">
                <a:solidFill>
                  <a:schemeClr val="hlink"/>
                </a:solidFill>
                <a:hlinkClick r:id="rId7"/>
              </a:rPr>
              <a:t>Why Is Student Voice Important In Education? | Move This World</a:t>
            </a:r>
            <a:endParaRPr sz="1100"/>
          </a:p>
          <a:p>
            <a:pPr marL="0" lvl="0" indent="0" algn="l" rtl="0">
              <a:spcBef>
                <a:spcPts val="1000"/>
              </a:spcBef>
              <a:spcAft>
                <a:spcPts val="0"/>
              </a:spcAft>
              <a:buNone/>
            </a:pPr>
            <a:endParaRPr sz="1100"/>
          </a:p>
          <a:p>
            <a:pPr marL="0" lvl="0" indent="0" algn="l" rtl="0">
              <a:spcBef>
                <a:spcPts val="1000"/>
              </a:spcBef>
              <a:spcAft>
                <a:spcPts val="0"/>
              </a:spcAft>
              <a:buNone/>
            </a:pPr>
            <a:r>
              <a:rPr lang="en-US" sz="1100" u="sng">
                <a:solidFill>
                  <a:schemeClr val="hlink"/>
                </a:solidFill>
                <a:hlinkClick r:id="rId8"/>
              </a:rPr>
              <a:t>Gathering student feedback - Center for Teaching and Learning</a:t>
            </a:r>
            <a:endParaRPr sz="1100"/>
          </a:p>
          <a:p>
            <a:pPr marL="0" lvl="0" indent="0" algn="l" rtl="0">
              <a:spcBef>
                <a:spcPts val="1000"/>
              </a:spcBef>
              <a:spcAft>
                <a:spcPts val="0"/>
              </a:spcAft>
              <a:buNone/>
            </a:pPr>
            <a:endParaRPr sz="1100"/>
          </a:p>
          <a:p>
            <a:pPr marL="0" lvl="0" indent="0" algn="l" rtl="0">
              <a:spcBef>
                <a:spcPts val="1000"/>
              </a:spcBef>
              <a:spcAft>
                <a:spcPts val="0"/>
              </a:spcAft>
              <a:buNone/>
            </a:pPr>
            <a:r>
              <a:rPr lang="en-US" sz="1100" u="sng">
                <a:solidFill>
                  <a:schemeClr val="hlink"/>
                </a:solidFill>
                <a:hlinkClick r:id="rId9"/>
              </a:rPr>
              <a:t>https://www.youtube.com/watch?v=tANBHAy5DDU&amp;t=51s</a:t>
            </a:r>
            <a:endParaRPr sz="1100"/>
          </a:p>
          <a:p>
            <a:pPr marL="0" lvl="0" indent="0" algn="l" rtl="0">
              <a:spcBef>
                <a:spcPts val="1000"/>
              </a:spcBef>
              <a:spcAft>
                <a:spcPts val="0"/>
              </a:spcAft>
              <a:buNone/>
            </a:pPr>
            <a:endParaRPr sz="1100"/>
          </a:p>
          <a:p>
            <a:pPr marL="0" lvl="0" indent="0" algn="l" rtl="0">
              <a:spcBef>
                <a:spcPts val="1000"/>
              </a:spcBef>
              <a:spcAft>
                <a:spcPts val="0"/>
              </a:spcAft>
              <a:buNone/>
            </a:pPr>
            <a:r>
              <a:rPr lang="en-US" sz="1100" u="sng">
                <a:solidFill>
                  <a:schemeClr val="hlink"/>
                </a:solidFill>
                <a:hlinkClick r:id="rId10"/>
              </a:rPr>
              <a:t>UDL Student Feedback Survey</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u="sng">
                <a:solidFill>
                  <a:schemeClr val="accent3"/>
                </a:solidFill>
                <a:hlinkClick r:id="rId11">
                  <a:extLst>
                    <a:ext uri="{A12FA001-AC4F-418D-AE19-62706E023703}">
                      <ahyp:hlinkClr xmlns:ahyp="http://schemas.microsoft.com/office/drawing/2018/hyperlinkcolor" val="tx"/>
                    </a:ext>
                  </a:extLst>
                </a:hlinkClick>
              </a:rPr>
              <a:t>3 Ways of Getting Student Feedback to Improve Your Teaching | Edutopia</a:t>
            </a:r>
            <a:r>
              <a:rPr lang="en-US" sz="1100">
                <a:solidFill>
                  <a:srgbClr val="000000"/>
                </a:solidFill>
              </a:rPr>
              <a:t> EL</a:t>
            </a:r>
            <a:endParaRPr sz="1100">
              <a:solidFill>
                <a:srgbClr val="000000"/>
              </a:solidFill>
            </a:endParaRPr>
          </a:p>
          <a:p>
            <a:pPr marL="0" lvl="0" indent="0" algn="l" rtl="0">
              <a:lnSpc>
                <a:spcPct val="100000"/>
              </a:lnSpc>
              <a:spcBef>
                <a:spcPts val="0"/>
              </a:spcBef>
              <a:spcAft>
                <a:spcPts val="0"/>
              </a:spcAft>
              <a:buNone/>
            </a:pPr>
            <a:endParaRPr sz="1100">
              <a:solidFill>
                <a:srgbClr val="000000"/>
              </a:solidFill>
            </a:endParaRPr>
          </a:p>
          <a:p>
            <a:pPr marL="0" lvl="0" indent="0" algn="l" rtl="0">
              <a:spcBef>
                <a:spcPts val="1000"/>
              </a:spcBef>
              <a:spcAft>
                <a:spcPts val="0"/>
              </a:spcAft>
              <a:buNone/>
            </a:pPr>
            <a:r>
              <a:rPr lang="en-US" sz="1100" u="sng">
                <a:solidFill>
                  <a:schemeClr val="accent3"/>
                </a:solidFill>
                <a:hlinkClick r:id="rId12">
                  <a:extLst>
                    <a:ext uri="{A12FA001-AC4F-418D-AE19-62706E023703}">
                      <ahyp:hlinkClr xmlns:ahyp="http://schemas.microsoft.com/office/drawing/2018/hyperlinkcolor" val="tx"/>
                    </a:ext>
                  </a:extLst>
                </a:hlinkClick>
              </a:rPr>
              <a:t>Formative Assessment During Distance Learning: Recapturing “In-the-Moment” Observations that Inform Instruction</a:t>
            </a:r>
            <a:endParaRPr sz="1100">
              <a:solidFill>
                <a:srgbClr val="000000"/>
              </a:solidFill>
            </a:endParaRPr>
          </a:p>
          <a:p>
            <a:pPr marL="0" lvl="0" indent="0" algn="l" rtl="0">
              <a:spcBef>
                <a:spcPts val="1000"/>
              </a:spcBef>
              <a:spcAft>
                <a:spcPts val="0"/>
              </a:spcAft>
              <a:buNone/>
            </a:pPr>
            <a:endParaRPr sz="1100">
              <a:solidFill>
                <a:srgbClr val="000000"/>
              </a:solidFill>
            </a:endParaRPr>
          </a:p>
          <a:p>
            <a:pPr marL="0" lvl="0" indent="0" algn="l" rtl="0">
              <a:spcBef>
                <a:spcPts val="1000"/>
              </a:spcBef>
              <a:spcAft>
                <a:spcPts val="0"/>
              </a:spcAft>
              <a:buNone/>
            </a:pPr>
            <a:r>
              <a:rPr lang="en-US" sz="1100" u="sng">
                <a:solidFill>
                  <a:schemeClr val="hlink"/>
                </a:solidFill>
                <a:hlinkClick r:id="rId13"/>
              </a:rPr>
              <a:t>Russ Quaglia - Student Voice</a:t>
            </a:r>
            <a:endParaRPr sz="1100"/>
          </a:p>
          <a:p>
            <a:pPr marL="0" lvl="0" indent="0" algn="l" rtl="0">
              <a:spcBef>
                <a:spcPts val="1000"/>
              </a:spcBef>
              <a:spcAft>
                <a:spcPts val="0"/>
              </a:spcAft>
              <a:buNone/>
            </a:pPr>
            <a:endParaRPr sz="1100"/>
          </a:p>
          <a:p>
            <a:pPr marL="0" lvl="0" indent="0" algn="l" rtl="0">
              <a:spcBef>
                <a:spcPts val="1000"/>
              </a:spcBef>
              <a:spcAft>
                <a:spcPts val="0"/>
              </a:spcAft>
              <a:buNone/>
            </a:pPr>
            <a:endParaRPr sz="1100"/>
          </a:p>
          <a:p>
            <a:pPr marL="0" lvl="0" indent="0" algn="l" rtl="0">
              <a:spcBef>
                <a:spcPts val="1000"/>
              </a:spcBef>
              <a:spcAft>
                <a:spcPts val="0"/>
              </a:spcAft>
              <a:buNone/>
            </a:pPr>
            <a:endParaRPr sz="1100"/>
          </a:p>
          <a:p>
            <a:pPr marL="0" lvl="0" indent="0" algn="l" rtl="0">
              <a:spcBef>
                <a:spcPts val="1000"/>
              </a:spcBef>
              <a:spcAft>
                <a:spcPts val="0"/>
              </a:spcAft>
              <a:buNone/>
            </a:pPr>
            <a:endParaRPr sz="1100"/>
          </a:p>
          <a:p>
            <a:pPr marL="0" lvl="0" indent="0" algn="l" rtl="0">
              <a:spcBef>
                <a:spcPts val="1000"/>
              </a:spcBef>
              <a:spcAft>
                <a:spcPts val="0"/>
              </a:spcAft>
              <a:buNone/>
            </a:pPr>
            <a:endParaRPr sz="1100"/>
          </a:p>
          <a:p>
            <a:pPr marL="914400" lvl="1" indent="-298450" algn="l" rtl="0">
              <a:lnSpc>
                <a:spcPct val="100000"/>
              </a:lnSpc>
              <a:spcBef>
                <a:spcPts val="0"/>
              </a:spcBef>
              <a:spcAft>
                <a:spcPts val="0"/>
              </a:spcAft>
              <a:buSzPts val="1100"/>
              <a:buAutoNum type="alphaLcPeriod"/>
            </a:pPr>
            <a:endParaRPr sz="1100"/>
          </a:p>
        </p:txBody>
      </p:sp>
      <p:sp>
        <p:nvSpPr>
          <p:cNvPr id="537" name="Google Shape;537;p68"/>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69"/>
          <p:cNvSpPr txBox="1">
            <a:spLocks noGrp="1"/>
          </p:cNvSpPr>
          <p:nvPr>
            <p:ph type="title"/>
          </p:nvPr>
        </p:nvSpPr>
        <p:spPr>
          <a:xfrm>
            <a:off x="838125" y="418025"/>
            <a:ext cx="10515600" cy="106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Closing</a:t>
            </a:r>
            <a:endParaRPr/>
          </a:p>
        </p:txBody>
      </p:sp>
      <p:sp>
        <p:nvSpPr>
          <p:cNvPr id="544" name="Google Shape;544;p69"/>
          <p:cNvSpPr txBox="1">
            <a:spLocks noGrp="1"/>
          </p:cNvSpPr>
          <p:nvPr>
            <p:ph type="body" idx="1"/>
          </p:nvPr>
        </p:nvSpPr>
        <p:spPr>
          <a:xfrm>
            <a:off x="838200" y="1480925"/>
            <a:ext cx="10515600" cy="4600500"/>
          </a:xfrm>
          <a:prstGeom prst="rect">
            <a:avLst/>
          </a:prstGeom>
          <a:solidFill>
            <a:schemeClr val="accent4">
              <a:lumMod val="20000"/>
              <a:lumOff val="80000"/>
            </a:schemeClr>
          </a:solidFill>
        </p:spPr>
        <p:txBody>
          <a:bodyPr spcFirstLastPara="1" wrap="square" lIns="91425" tIns="45700" rIns="91425" bIns="45700" anchor="t" anchorCtr="0">
            <a:normAutofit/>
          </a:bodyPr>
          <a:lstStyle/>
          <a:p>
            <a:pPr marL="0" marR="762000" lvl="0" indent="0" algn="ctr" rtl="0">
              <a:lnSpc>
                <a:spcPct val="166000"/>
              </a:lnSpc>
              <a:spcBef>
                <a:spcPts val="500"/>
              </a:spcBef>
              <a:spcAft>
                <a:spcPts val="0"/>
              </a:spcAft>
              <a:buNone/>
            </a:pPr>
            <a:r>
              <a:rPr lang="en-US" sz="2200" b="1" dirty="0">
                <a:solidFill>
                  <a:srgbClr val="000000"/>
                </a:solidFill>
              </a:rPr>
              <a:t>If we want students to learn more, teachers must become students of their own teaching. They need to see their own teaching in a new light.”</a:t>
            </a:r>
            <a:endParaRPr sz="2200" b="1" dirty="0">
              <a:solidFill>
                <a:srgbClr val="000000"/>
              </a:solidFill>
            </a:endParaRPr>
          </a:p>
          <a:p>
            <a:pPr marL="914400" marR="762000" lvl="0" indent="0" algn="l" rtl="0">
              <a:lnSpc>
                <a:spcPct val="166000"/>
              </a:lnSpc>
              <a:spcBef>
                <a:spcPts val="2000"/>
              </a:spcBef>
              <a:spcAft>
                <a:spcPts val="0"/>
              </a:spcAft>
              <a:buNone/>
            </a:pPr>
            <a:r>
              <a:rPr lang="en-US" sz="1200" dirty="0">
                <a:solidFill>
                  <a:srgbClr val="000000"/>
                </a:solidFill>
              </a:rPr>
              <a:t>Tom Kane, Professor of Education and Economics at Harvard’s Graduate School of Education and leader of the MET project</a:t>
            </a:r>
            <a:endParaRPr sz="1200" dirty="0">
              <a:solidFill>
                <a:srgbClr val="000000"/>
              </a:solidFill>
            </a:endParaRPr>
          </a:p>
          <a:p>
            <a:pPr marL="0" lvl="0" indent="0" algn="ctr" rtl="0">
              <a:lnSpc>
                <a:spcPct val="166000"/>
              </a:lnSpc>
              <a:spcBef>
                <a:spcPts val="2000"/>
              </a:spcBef>
              <a:spcAft>
                <a:spcPts val="0"/>
              </a:spcAft>
              <a:buNone/>
            </a:pPr>
            <a:r>
              <a:rPr lang="en-US" sz="2200" dirty="0">
                <a:solidFill>
                  <a:srgbClr val="000000"/>
                </a:solidFill>
                <a:highlight>
                  <a:srgbClr val="FFFFFF"/>
                </a:highlight>
                <a:latin typeface="Arial"/>
                <a:ea typeface="Arial"/>
                <a:cs typeface="Arial"/>
                <a:sym typeface="Arial"/>
              </a:rPr>
              <a:t> </a:t>
            </a:r>
            <a:r>
              <a:rPr lang="en-US" sz="2200" b="1" dirty="0">
                <a:solidFill>
                  <a:srgbClr val="000000"/>
                </a:solidFill>
                <a:highlight>
                  <a:srgbClr val="FFFFFF"/>
                </a:highlight>
              </a:rPr>
              <a:t>“We need to reimagine the way we assess students’ learning and specifically in ways that provide meaningful feedback to teachers and students so that they can have a clearer sense of what is and is not effective in the practices of schools.”</a:t>
            </a:r>
            <a:endParaRPr sz="2200" b="1" dirty="0">
              <a:solidFill>
                <a:srgbClr val="000000"/>
              </a:solidFill>
              <a:highlight>
                <a:srgbClr val="FFFFFF"/>
              </a:highlight>
            </a:endParaRPr>
          </a:p>
          <a:p>
            <a:pPr marL="0" lvl="0" indent="0" algn="ctr" rtl="0">
              <a:lnSpc>
                <a:spcPct val="166000"/>
              </a:lnSpc>
              <a:spcBef>
                <a:spcPts val="1500"/>
              </a:spcBef>
              <a:spcAft>
                <a:spcPts val="1500"/>
              </a:spcAft>
              <a:buNone/>
            </a:pPr>
            <a:r>
              <a:rPr lang="en-US" sz="1200" dirty="0">
                <a:solidFill>
                  <a:srgbClr val="000000"/>
                </a:solidFill>
              </a:rPr>
              <a:t>Dr Adeyemi Stembridge from</a:t>
            </a:r>
            <a:r>
              <a:rPr lang="en-US" sz="1200" i="1" dirty="0">
                <a:solidFill>
                  <a:srgbClr val="000000"/>
                </a:solidFill>
              </a:rPr>
              <a:t> Culturally Responsive Education in the Classroom - An Equity Framework for Pedagogy, </a:t>
            </a:r>
            <a:r>
              <a:rPr lang="en-US" sz="1200" dirty="0">
                <a:solidFill>
                  <a:srgbClr val="000000"/>
                </a:solidFill>
              </a:rPr>
              <a:t>page 214</a:t>
            </a:r>
            <a:endParaRPr sz="1200" dirty="0">
              <a:solidFill>
                <a:srgbClr val="000000"/>
              </a:solidFill>
            </a:endParaRPr>
          </a:p>
        </p:txBody>
      </p:sp>
      <p:sp>
        <p:nvSpPr>
          <p:cNvPr id="545" name="Google Shape;545;p69"/>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7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Thank you!  </a:t>
            </a:r>
            <a:endParaRPr dirty="0"/>
          </a:p>
        </p:txBody>
      </p:sp>
      <p:sp>
        <p:nvSpPr>
          <p:cNvPr id="552" name="Google Shape;552;p70"/>
          <p:cNvSpPr txBox="1">
            <a:spLocks noGrp="1"/>
          </p:cNvSpPr>
          <p:nvPr>
            <p:ph type="body" idx="1"/>
          </p:nvPr>
        </p:nvSpPr>
        <p:spPr>
          <a:xfrm>
            <a:off x="838200" y="1825625"/>
            <a:ext cx="4964700" cy="4255800"/>
          </a:xfrm>
          <a:prstGeom prst="rect">
            <a:avLst/>
          </a:prstGeom>
        </p:spPr>
        <p:txBody>
          <a:bodyPr spcFirstLastPara="1" wrap="square" lIns="91425" tIns="45700" rIns="91425" bIns="45700" anchor="t" anchorCtr="0">
            <a:normAutofit fontScale="62500" lnSpcReduction="20000"/>
          </a:bodyPr>
          <a:lstStyle/>
          <a:p>
            <a:pPr marL="0" lvl="0" indent="0" algn="l" rtl="0">
              <a:spcBef>
                <a:spcPts val="0"/>
              </a:spcBef>
              <a:spcAft>
                <a:spcPts val="0"/>
              </a:spcAft>
              <a:buClr>
                <a:srgbClr val="000000"/>
              </a:buClr>
              <a:buSzPct val="100000"/>
              <a:buFont typeface="Arial"/>
              <a:buNone/>
            </a:pPr>
            <a:r>
              <a:rPr lang="en-US">
                <a:solidFill>
                  <a:srgbClr val="000000"/>
                </a:solidFill>
              </a:rPr>
              <a:t>We’d like to honor and acknowledge the thought, time and effort that went into creating this module, and offer thanks to the module developers:</a:t>
            </a:r>
            <a:endParaRPr>
              <a:solidFill>
                <a:srgbClr val="000000"/>
              </a:solidFill>
            </a:endParaRPr>
          </a:p>
          <a:p>
            <a:pPr marL="0" lvl="0" indent="0" algn="l" rtl="0">
              <a:spcBef>
                <a:spcPts val="1000"/>
              </a:spcBef>
              <a:spcAft>
                <a:spcPts val="0"/>
              </a:spcAft>
              <a:buClr>
                <a:srgbClr val="000000"/>
              </a:buClr>
              <a:buSzPct val="100000"/>
              <a:buFont typeface="Arial"/>
              <a:buNone/>
            </a:pPr>
            <a:r>
              <a:rPr lang="en-US" b="1">
                <a:solidFill>
                  <a:srgbClr val="000000"/>
                </a:solidFill>
              </a:rPr>
              <a:t>Patricia Beuke</a:t>
            </a:r>
            <a:r>
              <a:rPr lang="en-US">
                <a:solidFill>
                  <a:srgbClr val="000000"/>
                </a:solidFill>
              </a:rPr>
              <a:t>, OESD 114 and Danielson Framework Specialist</a:t>
            </a:r>
            <a:endParaRPr>
              <a:solidFill>
                <a:srgbClr val="000000"/>
              </a:solidFill>
            </a:endParaRPr>
          </a:p>
          <a:p>
            <a:pPr marL="0" lvl="0" indent="0" algn="l" rtl="0">
              <a:spcBef>
                <a:spcPts val="1000"/>
              </a:spcBef>
              <a:spcAft>
                <a:spcPts val="0"/>
              </a:spcAft>
              <a:buClr>
                <a:srgbClr val="000000"/>
              </a:buClr>
              <a:buSzPct val="100000"/>
              <a:buFont typeface="Arial"/>
              <a:buNone/>
            </a:pPr>
            <a:r>
              <a:rPr lang="en-US" b="1">
                <a:solidFill>
                  <a:srgbClr val="000000"/>
                </a:solidFill>
              </a:rPr>
              <a:t>Joy Lansdowne</a:t>
            </a:r>
            <a:r>
              <a:rPr lang="en-US">
                <a:solidFill>
                  <a:srgbClr val="000000"/>
                </a:solidFill>
              </a:rPr>
              <a:t>, formerly ESD 101 and Marzano Framework Specialist</a:t>
            </a:r>
            <a:endParaRPr>
              <a:solidFill>
                <a:srgbClr val="000000"/>
              </a:solidFill>
            </a:endParaRPr>
          </a:p>
          <a:p>
            <a:pPr marL="0" lvl="0" indent="0" algn="l" rtl="0">
              <a:spcBef>
                <a:spcPts val="1000"/>
              </a:spcBef>
              <a:spcAft>
                <a:spcPts val="0"/>
              </a:spcAft>
              <a:buClr>
                <a:srgbClr val="000000"/>
              </a:buClr>
              <a:buSzPct val="100000"/>
              <a:buFont typeface="Arial"/>
              <a:buNone/>
            </a:pPr>
            <a:r>
              <a:rPr lang="en-US">
                <a:solidFill>
                  <a:srgbClr val="000000"/>
                </a:solidFill>
                <a:latin typeface="Calibri"/>
                <a:ea typeface="Calibri"/>
                <a:cs typeface="Calibri"/>
                <a:sym typeface="Calibri"/>
              </a:rPr>
              <a:t>I</a:t>
            </a:r>
            <a:r>
              <a:rPr lang="en-US">
                <a:solidFill>
                  <a:srgbClr val="000000"/>
                </a:solidFill>
              </a:rPr>
              <a:t>n appreciation for their work and in acknowledgement to others who have contributed:</a:t>
            </a:r>
            <a:endParaRPr>
              <a:solidFill>
                <a:srgbClr val="000000"/>
              </a:solidFill>
            </a:endParaRPr>
          </a:p>
          <a:p>
            <a:pPr marL="0" lvl="0" indent="0" algn="l" rtl="0">
              <a:spcBef>
                <a:spcPts val="1000"/>
              </a:spcBef>
              <a:spcAft>
                <a:spcPts val="0"/>
              </a:spcAft>
              <a:buClr>
                <a:srgbClr val="000000"/>
              </a:buClr>
              <a:buSzPct val="100000"/>
              <a:buFont typeface="Arial"/>
              <a:buNone/>
            </a:pPr>
            <a:r>
              <a:rPr lang="en-US" b="1">
                <a:solidFill>
                  <a:srgbClr val="000000"/>
                </a:solidFill>
              </a:rPr>
              <a:t>Jennifer Ireland</a:t>
            </a:r>
            <a:r>
              <a:rPr lang="en-US">
                <a:solidFill>
                  <a:srgbClr val="000000"/>
                </a:solidFill>
              </a:rPr>
              <a:t> NWESD 101 Regional Literacy Coordinator &amp; TPEP Lead</a:t>
            </a:r>
            <a:endParaRPr>
              <a:solidFill>
                <a:srgbClr val="000000"/>
              </a:solidFill>
            </a:endParaRPr>
          </a:p>
          <a:p>
            <a:pPr marL="0" lvl="0" indent="0" algn="l" rtl="0">
              <a:spcBef>
                <a:spcPts val="1000"/>
              </a:spcBef>
              <a:spcAft>
                <a:spcPts val="0"/>
              </a:spcAft>
              <a:buNone/>
            </a:pPr>
            <a:r>
              <a:rPr lang="en-US" sz="2860" b="1">
                <a:solidFill>
                  <a:srgbClr val="222222"/>
                </a:solidFill>
                <a:highlight>
                  <a:srgbClr val="FFFFFF"/>
                </a:highlight>
              </a:rPr>
              <a:t>Maja Wilson, </a:t>
            </a:r>
            <a:r>
              <a:rPr lang="en-US" sz="2860">
                <a:solidFill>
                  <a:srgbClr val="222222"/>
                </a:solidFill>
                <a:highlight>
                  <a:srgbClr val="FFFFFF"/>
                </a:highlight>
              </a:rPr>
              <a:t>PhD OSPI ELA Assessment Specialist, Assessment Development</a:t>
            </a:r>
            <a:endParaRPr sz="2860">
              <a:solidFill>
                <a:srgbClr val="222222"/>
              </a:solidFill>
              <a:highlight>
                <a:srgbClr val="FFFFFF"/>
              </a:highlight>
            </a:endParaRPr>
          </a:p>
          <a:p>
            <a:pPr marL="0" lvl="0" indent="0" algn="l" rtl="0">
              <a:spcBef>
                <a:spcPts val="1000"/>
              </a:spcBef>
              <a:spcAft>
                <a:spcPts val="0"/>
              </a:spcAft>
              <a:buNone/>
            </a:pPr>
            <a:r>
              <a:rPr lang="en-US" sz="2488" b="1">
                <a:solidFill>
                  <a:srgbClr val="222222"/>
                </a:solidFill>
                <a:highlight>
                  <a:srgbClr val="FFFFFF"/>
                </a:highlight>
              </a:rPr>
              <a:t>Serena O’Neil, </a:t>
            </a:r>
            <a:r>
              <a:rPr lang="en-US" sz="2860">
                <a:solidFill>
                  <a:srgbClr val="222222"/>
                </a:solidFill>
                <a:highlight>
                  <a:srgbClr val="FFFFFF"/>
                </a:highlight>
              </a:rPr>
              <a:t>NBCT OSPI Math Assessment Specialist, Assessment Development</a:t>
            </a:r>
            <a:endParaRPr sz="2860">
              <a:solidFill>
                <a:srgbClr val="222222"/>
              </a:solidFill>
              <a:highlight>
                <a:srgbClr val="FFFFFF"/>
              </a:highlight>
            </a:endParaRPr>
          </a:p>
        </p:txBody>
      </p:sp>
      <p:sp>
        <p:nvSpPr>
          <p:cNvPr id="553" name="Google Shape;553;p70"/>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22</a:t>
            </a:fld>
            <a:endParaRPr/>
          </a:p>
        </p:txBody>
      </p:sp>
      <p:pic>
        <p:nvPicPr>
          <p:cNvPr id="554" name="Google Shape;554;p70" descr="A picture of a glass apple on a table"/>
          <p:cNvPicPr preferRelativeResize="0"/>
          <p:nvPr/>
        </p:nvPicPr>
        <p:blipFill rotWithShape="1">
          <a:blip r:embed="rId3">
            <a:alphaModFix/>
          </a:blip>
          <a:srcRect l="10748" r="6572"/>
          <a:stretch/>
        </p:blipFill>
        <p:spPr>
          <a:xfrm>
            <a:off x="6172200" y="1825625"/>
            <a:ext cx="5181600" cy="418328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0E5"/>
        </a:solidFill>
        <a:effectLst/>
      </p:bgPr>
    </p:bg>
    <p:spTree>
      <p:nvGrpSpPr>
        <p:cNvPr id="1" name="Shape 391"/>
        <p:cNvGrpSpPr/>
        <p:nvPr/>
      </p:nvGrpSpPr>
      <p:grpSpPr>
        <a:xfrm>
          <a:off x="0" y="0"/>
          <a:ext cx="0" cy="0"/>
          <a:chOff x="0" y="0"/>
          <a:chExt cx="0" cy="0"/>
        </a:xfrm>
      </p:grpSpPr>
      <p:sp>
        <p:nvSpPr>
          <p:cNvPr id="392" name="Google Shape;392;p51"/>
          <p:cNvSpPr txBox="1">
            <a:spLocks noGrp="1"/>
          </p:cNvSpPr>
          <p:nvPr>
            <p:ph type="title"/>
          </p:nvPr>
        </p:nvSpPr>
        <p:spPr>
          <a:xfrm>
            <a:off x="1055175" y="193875"/>
            <a:ext cx="10029900" cy="734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Facilitator Outline </a:t>
            </a:r>
            <a:endParaRPr dirty="0"/>
          </a:p>
        </p:txBody>
      </p:sp>
      <p:sp>
        <p:nvSpPr>
          <p:cNvPr id="393" name="Google Shape;393;p51"/>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3</a:t>
            </a:fld>
            <a:endParaRPr/>
          </a:p>
        </p:txBody>
      </p:sp>
      <p:graphicFrame>
        <p:nvGraphicFramePr>
          <p:cNvPr id="394" name="Google Shape;394;p51"/>
          <p:cNvGraphicFramePr/>
          <p:nvPr>
            <p:extLst>
              <p:ext uri="{D42A27DB-BD31-4B8C-83A1-F6EECF244321}">
                <p14:modId xmlns:p14="http://schemas.microsoft.com/office/powerpoint/2010/main" val="3433984440"/>
              </p:ext>
            </p:extLst>
          </p:nvPr>
        </p:nvGraphicFramePr>
        <p:xfrm>
          <a:off x="726475" y="928000"/>
          <a:ext cx="10930775" cy="5346968"/>
        </p:xfrm>
        <a:graphic>
          <a:graphicData uri="http://schemas.openxmlformats.org/drawingml/2006/table">
            <a:tbl>
              <a:tblPr firstRow="1">
                <a:noFill/>
                <a:tableStyleId>{728B5E6A-B8A4-4C53-B5B1-074C592C87E1}</a:tableStyleId>
              </a:tblPr>
              <a:tblGrid>
                <a:gridCol w="5022775">
                  <a:extLst>
                    <a:ext uri="{9D8B030D-6E8A-4147-A177-3AD203B41FA5}">
                      <a16:colId xmlns:a16="http://schemas.microsoft.com/office/drawing/2014/main" val="20000"/>
                    </a:ext>
                  </a:extLst>
                </a:gridCol>
                <a:gridCol w="5908000">
                  <a:extLst>
                    <a:ext uri="{9D8B030D-6E8A-4147-A177-3AD203B41FA5}">
                      <a16:colId xmlns:a16="http://schemas.microsoft.com/office/drawing/2014/main" val="20001"/>
                    </a:ext>
                  </a:extLst>
                </a:gridCol>
              </a:tblGrid>
              <a:tr h="540750">
                <a:tc>
                  <a:txBody>
                    <a:bodyPr/>
                    <a:lstStyle/>
                    <a:p>
                      <a:pPr marL="0" marR="0" lvl="0" indent="0" algn="l" rtl="0">
                        <a:lnSpc>
                          <a:spcPct val="100000"/>
                        </a:lnSpc>
                        <a:spcBef>
                          <a:spcPts val="0"/>
                        </a:spcBef>
                        <a:spcAft>
                          <a:spcPts val="0"/>
                        </a:spcAft>
                        <a:buClr>
                          <a:srgbClr val="000000"/>
                        </a:buClr>
                        <a:buSzPts val="1400"/>
                        <a:buFont typeface="Arial"/>
                        <a:buNone/>
                      </a:pPr>
                      <a:r>
                        <a:rPr lang="en-US" sz="2400" b="1" u="none" strike="noStrike" cap="none">
                          <a:latin typeface="Quattrocento Sans"/>
                          <a:ea typeface="Quattrocento Sans"/>
                          <a:cs typeface="Quattrocento Sans"/>
                          <a:sym typeface="Quattrocento Sans"/>
                        </a:rPr>
                        <a:t>Activity</a:t>
                      </a:r>
                      <a:endParaRPr sz="2400" b="1" u="none" strike="noStrike" cap="none">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400" b="1" u="none" strike="noStrike" cap="none">
                          <a:latin typeface="Quattrocento Sans"/>
                          <a:ea typeface="Quattrocento Sans"/>
                          <a:cs typeface="Quattrocento Sans"/>
                          <a:sym typeface="Quattrocento Sans"/>
                        </a:rPr>
                        <a:t>Slides &amp; Times</a:t>
                      </a:r>
                      <a:endParaRPr sz="2400" b="1" u="none" strike="noStrike" cap="none">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0"/>
                  </a:ext>
                </a:extLst>
              </a:tr>
              <a:tr h="5047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Introduction</a:t>
                      </a:r>
                      <a:endParaRPr sz="1000" u="none" strike="noStrike" cap="none">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400">
                          <a:latin typeface="Quattrocento Sans"/>
                          <a:ea typeface="Quattrocento Sans"/>
                          <a:cs typeface="Quattrocento Sans"/>
                          <a:sym typeface="Quattrocento Sans"/>
                        </a:rPr>
                        <a:t>Slides 1-7        18 mins</a:t>
                      </a:r>
                      <a:endParaRPr sz="24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1"/>
                  </a:ext>
                </a:extLst>
              </a:tr>
              <a:tr h="5047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Unpacking </a:t>
                      </a:r>
                      <a:r>
                        <a:rPr lang="en-US" sz="2400">
                          <a:solidFill>
                            <a:schemeClr val="dk1"/>
                          </a:solidFill>
                          <a:latin typeface="Quattrocento Sans"/>
                          <a:ea typeface="Quattrocento Sans"/>
                          <a:cs typeface="Quattrocento Sans"/>
                          <a:sym typeface="Quattrocento Sans"/>
                        </a:rPr>
                        <a:t>Feedback From Students on Their Experience of the Learning</a:t>
                      </a: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400">
                          <a:latin typeface="Quattrocento Sans"/>
                          <a:ea typeface="Quattrocento Sans"/>
                          <a:cs typeface="Quattrocento Sans"/>
                          <a:sym typeface="Quattrocento Sans"/>
                        </a:rPr>
                        <a:t>Slides 8-13     53 mins</a:t>
                      </a:r>
                      <a:endParaRPr sz="2400">
                        <a:latin typeface="Quattrocento Sans"/>
                        <a:ea typeface="Quattrocento Sans"/>
                        <a:cs typeface="Quattrocento Sans"/>
                        <a:sym typeface="Quattrocento Sans"/>
                      </a:endParaRPr>
                    </a:p>
                    <a:p>
                      <a:pPr marL="0" lvl="0" indent="0" algn="l" rtl="0">
                        <a:spcBef>
                          <a:spcPts val="0"/>
                        </a:spcBef>
                        <a:spcAft>
                          <a:spcPts val="0"/>
                        </a:spcAft>
                        <a:buNone/>
                      </a:pPr>
                      <a:r>
                        <a:rPr lang="en-US" sz="2400">
                          <a:latin typeface="Quattrocento Sans"/>
                          <a:ea typeface="Quattrocento Sans"/>
                          <a:cs typeface="Quattrocento Sans"/>
                          <a:sym typeface="Quattrocento Sans"/>
                        </a:rPr>
                        <a:t>Slide  8           Optional activity 10 mins</a:t>
                      </a:r>
                      <a:endParaRPr sz="24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2"/>
                  </a:ext>
                </a:extLst>
              </a:tr>
              <a:tr h="640100">
                <a:tc>
                  <a:txBody>
                    <a:bodyPr/>
                    <a:lstStyle/>
                    <a:p>
                      <a:pPr marL="0" lvl="0" indent="0" algn="l" rtl="0">
                        <a:lnSpc>
                          <a:spcPct val="90000"/>
                        </a:lnSpc>
                        <a:spcBef>
                          <a:spcPts val="0"/>
                        </a:spcBef>
                        <a:spcAft>
                          <a:spcPts val="0"/>
                        </a:spcAft>
                        <a:buClr>
                          <a:srgbClr val="000000"/>
                        </a:buClr>
                        <a:buSzPts val="2300"/>
                        <a:buFont typeface="Arial"/>
                        <a:buNone/>
                      </a:pPr>
                      <a:r>
                        <a:rPr lang="en-US" sz="2400">
                          <a:solidFill>
                            <a:schemeClr val="dk1"/>
                          </a:solidFill>
                          <a:latin typeface="Quattrocento Sans"/>
                          <a:ea typeface="Quattrocento Sans"/>
                          <a:cs typeface="Quattrocento Sans"/>
                          <a:sym typeface="Quattrocento Sans"/>
                        </a:rPr>
                        <a:t>Embedding Feedback From Students on Their Experience of the Learning</a:t>
                      </a:r>
                      <a:endParaRPr sz="2400">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400">
                          <a:latin typeface="Quattrocento Sans"/>
                          <a:ea typeface="Quattrocento Sans"/>
                          <a:cs typeface="Quattrocento Sans"/>
                          <a:sym typeface="Quattrocento Sans"/>
                        </a:rPr>
                        <a:t>Slides 14-17    58 mins</a:t>
                      </a:r>
                      <a:endParaRPr sz="24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3"/>
                  </a:ext>
                </a:extLst>
              </a:tr>
              <a:tr h="7218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Connecting to the Instructional Framework </a:t>
                      </a: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400">
                          <a:latin typeface="Quattrocento Sans"/>
                          <a:ea typeface="Quattrocento Sans"/>
                          <a:cs typeface="Quattrocento Sans"/>
                          <a:sym typeface="Quattrocento Sans"/>
                        </a:rPr>
                        <a:t>Slide 18           15 mins</a:t>
                      </a:r>
                      <a:endParaRPr sz="24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4"/>
                  </a:ext>
                </a:extLst>
              </a:tr>
              <a:tr h="5047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Key Considerations</a:t>
                      </a: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400">
                          <a:latin typeface="Quattrocento Sans"/>
                          <a:ea typeface="Quattrocento Sans"/>
                          <a:cs typeface="Quattrocento Sans"/>
                          <a:sym typeface="Quattrocento Sans"/>
                        </a:rPr>
                        <a:t>Slide 19           15 mins</a:t>
                      </a:r>
                      <a:endParaRPr sz="24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5"/>
                  </a:ext>
                </a:extLst>
              </a:tr>
              <a:tr h="504700">
                <a:tc>
                  <a:txBody>
                    <a:bodyPr/>
                    <a:lstStyle/>
                    <a:p>
                      <a:pPr marL="0" marR="0" lvl="0" indent="0" algn="l" rtl="0">
                        <a:lnSpc>
                          <a:spcPct val="90000"/>
                        </a:lnSpc>
                        <a:spcBef>
                          <a:spcPts val="0"/>
                        </a:spcBef>
                        <a:spcAft>
                          <a:spcPts val="0"/>
                        </a:spcAft>
                        <a:buClr>
                          <a:srgbClr val="000000"/>
                        </a:buClr>
                        <a:buSzPts val="2400"/>
                        <a:buFont typeface="Arial"/>
                        <a:buNone/>
                      </a:pPr>
                      <a:r>
                        <a:rPr lang="en-US" sz="2400" u="none" strike="noStrike" cap="none">
                          <a:solidFill>
                            <a:schemeClr val="dk1"/>
                          </a:solidFill>
                          <a:latin typeface="Quattrocento Sans"/>
                          <a:ea typeface="Quattrocento Sans"/>
                          <a:cs typeface="Quattrocento Sans"/>
                          <a:sym typeface="Quattrocento Sans"/>
                        </a:rPr>
                        <a:t>Additional resources</a:t>
                      </a:r>
                      <a:endParaRPr sz="2400" u="none" strike="noStrike" cap="none">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400">
                          <a:latin typeface="Quattrocento Sans"/>
                          <a:ea typeface="Quattrocento Sans"/>
                          <a:cs typeface="Quattrocento Sans"/>
                          <a:sym typeface="Quattrocento Sans"/>
                        </a:rPr>
                        <a:t>Slide 20          5 mins</a:t>
                      </a:r>
                      <a:endParaRPr sz="24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6"/>
                  </a:ext>
                </a:extLst>
              </a:tr>
              <a:tr h="5047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Closure</a:t>
                      </a:r>
                      <a:endParaRPr sz="2400" u="none" strike="noStrike" cap="none">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400" dirty="0">
                          <a:latin typeface="Quattrocento Sans"/>
                          <a:ea typeface="Quattrocento Sans"/>
                          <a:cs typeface="Quattrocento Sans"/>
                          <a:sym typeface="Quattrocento Sans"/>
                        </a:rPr>
                        <a:t>Slide 21           5 mins</a:t>
                      </a:r>
                      <a:endParaRPr sz="2400"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2"/>
          <p:cNvSpPr txBox="1">
            <a:spLocks noGrp="1"/>
          </p:cNvSpPr>
          <p:nvPr>
            <p:ph type="title"/>
          </p:nvPr>
        </p:nvSpPr>
        <p:spPr>
          <a:xfrm>
            <a:off x="838200" y="365125"/>
            <a:ext cx="10515600" cy="106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t>Learning Targets</a:t>
            </a:r>
            <a:endParaRPr/>
          </a:p>
        </p:txBody>
      </p:sp>
      <p:sp>
        <p:nvSpPr>
          <p:cNvPr id="401" name="Google Shape;401;p52"/>
          <p:cNvSpPr txBox="1"/>
          <p:nvPr/>
        </p:nvSpPr>
        <p:spPr>
          <a:xfrm>
            <a:off x="838200" y="1433750"/>
            <a:ext cx="5181600" cy="47190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600"/>
              </a:spcBef>
              <a:spcAft>
                <a:spcPts val="0"/>
              </a:spcAft>
              <a:buNone/>
            </a:pPr>
            <a:r>
              <a:rPr lang="en-US" sz="1500">
                <a:latin typeface="Quattrocento Sans"/>
                <a:ea typeface="Quattrocento Sans"/>
                <a:cs typeface="Quattrocento Sans"/>
                <a:sym typeface="Quattrocento Sans"/>
              </a:rPr>
              <a:t>Understand that providing opportunities for students to share feedback on their learning experiences impacts their own learning, progress, and is part of the formative assessment process.</a:t>
            </a:r>
            <a:endParaRPr sz="1500">
              <a:latin typeface="Quattrocento Sans"/>
              <a:ea typeface="Quattrocento Sans"/>
              <a:cs typeface="Quattrocento Sans"/>
              <a:sym typeface="Quattrocento Sans"/>
            </a:endParaRPr>
          </a:p>
          <a:p>
            <a:pPr marL="0" marR="0" lvl="0" indent="0" algn="l" rtl="0">
              <a:lnSpc>
                <a:spcPct val="70000"/>
              </a:lnSpc>
              <a:spcBef>
                <a:spcPts val="600"/>
              </a:spcBef>
              <a:spcAft>
                <a:spcPts val="0"/>
              </a:spcAft>
              <a:buNone/>
            </a:pPr>
            <a:endParaRPr sz="1500">
              <a:latin typeface="Quattrocento Sans"/>
              <a:ea typeface="Quattrocento Sans"/>
              <a:cs typeface="Quattrocento Sans"/>
              <a:sym typeface="Quattrocento Sans"/>
            </a:endParaRPr>
          </a:p>
          <a:p>
            <a:pPr marL="0" marR="0" lvl="0" indent="0" algn="l" rtl="0">
              <a:lnSpc>
                <a:spcPct val="70000"/>
              </a:lnSpc>
              <a:spcBef>
                <a:spcPts val="600"/>
              </a:spcBef>
              <a:spcAft>
                <a:spcPts val="0"/>
              </a:spcAft>
              <a:buNone/>
            </a:pPr>
            <a:r>
              <a:rPr lang="en-US" sz="1500">
                <a:latin typeface="Quattrocento Sans"/>
                <a:ea typeface="Quattrocento Sans"/>
                <a:cs typeface="Quattrocento Sans"/>
                <a:sym typeface="Quattrocento Sans"/>
              </a:rPr>
              <a:t>Understand that using student feedback: </a:t>
            </a:r>
            <a:endParaRPr sz="1500">
              <a:latin typeface="Quattrocento Sans"/>
              <a:ea typeface="Quattrocento Sans"/>
              <a:cs typeface="Quattrocento Sans"/>
              <a:sym typeface="Quattrocento Sans"/>
            </a:endParaRPr>
          </a:p>
          <a:p>
            <a:pPr marL="457200" marR="0" lvl="0" indent="-323850" algn="l" rtl="0">
              <a:lnSpc>
                <a:spcPct val="70000"/>
              </a:lnSpc>
              <a:spcBef>
                <a:spcPts val="600"/>
              </a:spcBef>
              <a:spcAft>
                <a:spcPts val="0"/>
              </a:spcAft>
              <a:buSzPts val="1500"/>
              <a:buFont typeface="Quattrocento Sans"/>
              <a:buChar char="●"/>
            </a:pPr>
            <a:r>
              <a:rPr lang="en-US" sz="1500">
                <a:latin typeface="Quattrocento Sans"/>
                <a:ea typeface="Quattrocento Sans"/>
                <a:cs typeface="Quattrocento Sans"/>
                <a:sym typeface="Quattrocento Sans"/>
              </a:rPr>
              <a:t>Guides the teacher’s next steps for instruction, and</a:t>
            </a:r>
            <a:endParaRPr sz="1500">
              <a:latin typeface="Quattrocento Sans"/>
              <a:ea typeface="Quattrocento Sans"/>
              <a:cs typeface="Quattrocento Sans"/>
              <a:sym typeface="Quattrocento Sans"/>
            </a:endParaRPr>
          </a:p>
          <a:p>
            <a:pPr marL="457200" marR="0" lvl="0" indent="-323850" algn="l" rtl="0">
              <a:lnSpc>
                <a:spcPct val="70000"/>
              </a:lnSpc>
              <a:spcBef>
                <a:spcPts val="0"/>
              </a:spcBef>
              <a:spcAft>
                <a:spcPts val="0"/>
              </a:spcAft>
              <a:buSzPts val="1500"/>
              <a:buFont typeface="Quattrocento Sans"/>
              <a:buChar char="●"/>
            </a:pPr>
            <a:r>
              <a:rPr lang="en-US" sz="1500">
                <a:latin typeface="Quattrocento Sans"/>
                <a:ea typeface="Quattrocento Sans"/>
                <a:cs typeface="Quattrocento Sans"/>
                <a:sym typeface="Quattrocento Sans"/>
              </a:rPr>
              <a:t>Effects changes in their own instructional practice and classroom learning environment.</a:t>
            </a:r>
            <a:endParaRPr sz="1500">
              <a:latin typeface="Quattrocento Sans"/>
              <a:ea typeface="Quattrocento Sans"/>
              <a:cs typeface="Quattrocento Sans"/>
              <a:sym typeface="Quattrocento Sans"/>
            </a:endParaRPr>
          </a:p>
          <a:p>
            <a:pPr marL="457200" marR="0" lvl="0" indent="-323850" algn="l" rtl="0">
              <a:lnSpc>
                <a:spcPct val="70000"/>
              </a:lnSpc>
              <a:spcBef>
                <a:spcPts val="0"/>
              </a:spcBef>
              <a:spcAft>
                <a:spcPts val="0"/>
              </a:spcAft>
              <a:buSzPts val="1500"/>
              <a:buFont typeface="Quattrocento Sans"/>
              <a:buChar char="●"/>
            </a:pPr>
            <a:r>
              <a:rPr lang="en-US" sz="1500">
                <a:latin typeface="Quattrocento Sans"/>
                <a:ea typeface="Quattrocento Sans"/>
                <a:cs typeface="Quattrocento Sans"/>
                <a:sym typeface="Quattrocento Sans"/>
              </a:rPr>
              <a:t>Impacts the emotional engagement for students and teachers</a:t>
            </a:r>
            <a:endParaRPr sz="1500">
              <a:latin typeface="Quattrocento Sans"/>
              <a:ea typeface="Quattrocento Sans"/>
              <a:cs typeface="Quattrocento Sans"/>
              <a:sym typeface="Quattrocento Sans"/>
            </a:endParaRPr>
          </a:p>
          <a:p>
            <a:pPr marL="457200" marR="0" lvl="0" indent="-323850" algn="l" rtl="0">
              <a:lnSpc>
                <a:spcPct val="70000"/>
              </a:lnSpc>
              <a:spcBef>
                <a:spcPts val="0"/>
              </a:spcBef>
              <a:spcAft>
                <a:spcPts val="0"/>
              </a:spcAft>
              <a:buSzPts val="1500"/>
              <a:buFont typeface="Quattrocento Sans"/>
              <a:buChar char="●"/>
            </a:pPr>
            <a:r>
              <a:rPr lang="en-US" sz="1500">
                <a:latin typeface="Quattrocento Sans"/>
                <a:ea typeface="Quattrocento Sans"/>
                <a:cs typeface="Quattrocento Sans"/>
                <a:sym typeface="Quattrocento Sans"/>
              </a:rPr>
              <a:t>Supports culturally responsive teaching practices</a:t>
            </a:r>
            <a:endParaRPr sz="1500">
              <a:latin typeface="Quattrocento Sans"/>
              <a:ea typeface="Quattrocento Sans"/>
              <a:cs typeface="Quattrocento Sans"/>
              <a:sym typeface="Quattrocento Sans"/>
            </a:endParaRPr>
          </a:p>
          <a:p>
            <a:pPr marL="0" marR="0" lvl="0" indent="0" algn="l" rtl="0">
              <a:lnSpc>
                <a:spcPct val="70000"/>
              </a:lnSpc>
              <a:spcBef>
                <a:spcPts val="600"/>
              </a:spcBef>
              <a:spcAft>
                <a:spcPts val="0"/>
              </a:spcAft>
              <a:buClr>
                <a:srgbClr val="000000"/>
              </a:buClr>
              <a:buSzPts val="852"/>
              <a:buFont typeface="Arial"/>
              <a:buNone/>
            </a:pPr>
            <a:endParaRPr sz="1500">
              <a:latin typeface="Quattrocento Sans"/>
              <a:ea typeface="Quattrocento Sans"/>
              <a:cs typeface="Quattrocento Sans"/>
              <a:sym typeface="Quattrocento Sans"/>
            </a:endParaRPr>
          </a:p>
          <a:p>
            <a:pPr marL="0" lvl="0" indent="0" algn="l" rtl="0">
              <a:lnSpc>
                <a:spcPct val="70000"/>
              </a:lnSpc>
              <a:spcBef>
                <a:spcPts val="600"/>
              </a:spcBef>
              <a:spcAft>
                <a:spcPts val="0"/>
              </a:spcAft>
              <a:buNone/>
            </a:pPr>
            <a:r>
              <a:rPr lang="en-US" sz="1500">
                <a:latin typeface="Quattrocento Sans"/>
                <a:ea typeface="Quattrocento Sans"/>
                <a:cs typeface="Quattrocento Sans"/>
                <a:sym typeface="Quattrocento Sans"/>
              </a:rPr>
              <a:t>Identify where feedback from students on their experience of the learning connects to your instructional framework.</a:t>
            </a:r>
            <a:endParaRPr sz="1500">
              <a:latin typeface="Quattrocento Sans"/>
              <a:ea typeface="Quattrocento Sans"/>
              <a:cs typeface="Quattrocento Sans"/>
              <a:sym typeface="Quattrocento Sans"/>
            </a:endParaRPr>
          </a:p>
          <a:p>
            <a:pPr marL="0" lvl="0" indent="0" algn="l" rtl="0">
              <a:lnSpc>
                <a:spcPct val="70000"/>
              </a:lnSpc>
              <a:spcBef>
                <a:spcPts val="600"/>
              </a:spcBef>
              <a:spcAft>
                <a:spcPts val="0"/>
              </a:spcAft>
              <a:buNone/>
            </a:pPr>
            <a:endParaRPr sz="1500">
              <a:latin typeface="Quattrocento Sans"/>
              <a:ea typeface="Quattrocento Sans"/>
              <a:cs typeface="Quattrocento Sans"/>
              <a:sym typeface="Quattrocento Sans"/>
            </a:endParaRPr>
          </a:p>
          <a:p>
            <a:pPr marL="0" lvl="0" indent="0" algn="l" rtl="0">
              <a:lnSpc>
                <a:spcPct val="70000"/>
              </a:lnSpc>
              <a:spcBef>
                <a:spcPts val="600"/>
              </a:spcBef>
              <a:spcAft>
                <a:spcPts val="0"/>
              </a:spcAft>
              <a:buNone/>
            </a:pPr>
            <a:r>
              <a:rPr lang="en-US" sz="1500">
                <a:latin typeface="Quattrocento Sans"/>
                <a:ea typeface="Quattrocento Sans"/>
                <a:cs typeface="Quattrocento Sans"/>
                <a:sym typeface="Quattrocento Sans"/>
              </a:rPr>
              <a:t>Understand the key considerations for teachers/administrators to engage in student growth conversations focused on feedback from students on their experience of the learning.</a:t>
            </a:r>
            <a:endParaRPr sz="1500">
              <a:latin typeface="Quattrocento Sans"/>
              <a:ea typeface="Quattrocento Sans"/>
              <a:cs typeface="Quattrocento Sans"/>
              <a:sym typeface="Quattrocento Sans"/>
            </a:endParaRPr>
          </a:p>
          <a:p>
            <a:pPr marL="514350" marR="0" lvl="0" indent="-266065" algn="l" rtl="0">
              <a:lnSpc>
                <a:spcPct val="70000"/>
              </a:lnSpc>
              <a:spcBef>
                <a:spcPts val="600"/>
              </a:spcBef>
              <a:spcAft>
                <a:spcPts val="0"/>
              </a:spcAft>
              <a:buClr>
                <a:schemeClr val="dk1"/>
              </a:buClr>
              <a:buSzPts val="2170"/>
              <a:buFont typeface="Noto Sans Symbols"/>
              <a:buNone/>
            </a:pPr>
            <a:endParaRPr sz="1500">
              <a:solidFill>
                <a:schemeClr val="dk1"/>
              </a:solidFill>
              <a:latin typeface="Quattrocento Sans"/>
              <a:ea typeface="Quattrocento Sans"/>
              <a:cs typeface="Quattrocento Sans"/>
              <a:sym typeface="Quattrocento Sans"/>
            </a:endParaRPr>
          </a:p>
        </p:txBody>
      </p:sp>
      <p:pic>
        <p:nvPicPr>
          <p:cNvPr id="402" name="Google Shape;402;p52" descr="Light bulb on green grass"/>
          <p:cNvPicPr preferRelativeResize="0"/>
          <p:nvPr/>
        </p:nvPicPr>
        <p:blipFill rotWithShape="1">
          <a:blip r:embed="rId3">
            <a:alphaModFix/>
          </a:blip>
          <a:srcRect l="14642" r="2678"/>
          <a:stretch/>
        </p:blipFill>
        <p:spPr>
          <a:xfrm>
            <a:off x="6172200" y="1433750"/>
            <a:ext cx="5181599" cy="4719001"/>
          </a:xfrm>
          <a:prstGeom prst="rect">
            <a:avLst/>
          </a:prstGeom>
          <a:noFill/>
          <a:ln>
            <a:noFill/>
          </a:ln>
        </p:spPr>
      </p:pic>
      <p:sp>
        <p:nvSpPr>
          <p:cNvPr id="403" name="Google Shape;403;p52"/>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3"/>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sz="1600">
                <a:solidFill>
                  <a:srgbClr val="40403D"/>
                </a:solidFill>
              </a:rPr>
              <a:t>5</a:t>
            </a:fld>
            <a:endParaRPr sz="1600">
              <a:solidFill>
                <a:srgbClr val="40403D"/>
              </a:solidFill>
            </a:endParaRPr>
          </a:p>
        </p:txBody>
      </p:sp>
      <p:sp>
        <p:nvSpPr>
          <p:cNvPr id="410" name="Google Shape;410;p53"/>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p>
            <a:pPr marL="457200" lvl="0" indent="0" algn="l" rtl="0">
              <a:spcBef>
                <a:spcPts val="0"/>
              </a:spcBef>
              <a:spcAft>
                <a:spcPts val="0"/>
              </a:spcAft>
              <a:buNone/>
            </a:pPr>
            <a:endParaRPr dirty="0">
              <a:solidFill>
                <a:srgbClr val="000000"/>
              </a:solidFill>
            </a:endParaRPr>
          </a:p>
          <a:p>
            <a:pPr marL="457200" lvl="0" indent="-342900" algn="l" rtl="0">
              <a:spcBef>
                <a:spcPts val="0"/>
              </a:spcBef>
              <a:spcAft>
                <a:spcPts val="0"/>
              </a:spcAft>
              <a:buClr>
                <a:srgbClr val="000000"/>
              </a:buClr>
              <a:buSzPts val="1800"/>
              <a:buChar char="•"/>
            </a:pPr>
            <a:r>
              <a:rPr lang="en-US" dirty="0">
                <a:solidFill>
                  <a:srgbClr val="000000"/>
                </a:solidFill>
              </a:rPr>
              <a:t>In what ways have you gained feedback from students about their learning experiences?</a:t>
            </a:r>
          </a:p>
          <a:p>
            <a:pPr marL="114300" lvl="0" indent="0" algn="l" rtl="0">
              <a:spcBef>
                <a:spcPts val="0"/>
              </a:spcBef>
              <a:spcAft>
                <a:spcPts val="0"/>
              </a:spcAft>
              <a:buClr>
                <a:srgbClr val="000000"/>
              </a:buClr>
              <a:buSzPts val="1800"/>
              <a:buNone/>
            </a:pPr>
            <a:endParaRPr dirty="0">
              <a:solidFill>
                <a:srgbClr val="000000"/>
              </a:solidFill>
            </a:endParaRPr>
          </a:p>
          <a:p>
            <a:pPr marL="457200" lvl="0" indent="-342900" algn="l" rtl="0">
              <a:spcBef>
                <a:spcPts val="0"/>
              </a:spcBef>
              <a:spcAft>
                <a:spcPts val="0"/>
              </a:spcAft>
              <a:buClr>
                <a:srgbClr val="000000"/>
              </a:buClr>
              <a:buSzPts val="1800"/>
              <a:buChar char="•"/>
            </a:pPr>
            <a:r>
              <a:rPr lang="en-US" dirty="0">
                <a:solidFill>
                  <a:srgbClr val="000000"/>
                </a:solidFill>
              </a:rPr>
              <a:t>What emotions, if any, came up for you and/or your students during this experience?  </a:t>
            </a:r>
          </a:p>
          <a:p>
            <a:pPr marL="114300" lvl="0" indent="0" algn="l" rtl="0">
              <a:spcBef>
                <a:spcPts val="0"/>
              </a:spcBef>
              <a:spcAft>
                <a:spcPts val="0"/>
              </a:spcAft>
              <a:buClr>
                <a:srgbClr val="000000"/>
              </a:buClr>
              <a:buSzPts val="1800"/>
              <a:buNone/>
            </a:pPr>
            <a:endParaRPr dirty="0">
              <a:solidFill>
                <a:srgbClr val="000000"/>
              </a:solidFill>
            </a:endParaRPr>
          </a:p>
          <a:p>
            <a:pPr marL="457200" lvl="0" indent="-342900" algn="l" rtl="0">
              <a:spcBef>
                <a:spcPts val="0"/>
              </a:spcBef>
              <a:spcAft>
                <a:spcPts val="0"/>
              </a:spcAft>
              <a:buClr>
                <a:srgbClr val="000000"/>
              </a:buClr>
              <a:buSzPts val="1800"/>
              <a:buChar char="•"/>
            </a:pPr>
            <a:r>
              <a:rPr lang="en-US" dirty="0">
                <a:solidFill>
                  <a:srgbClr val="000000"/>
                </a:solidFill>
              </a:rPr>
              <a:t>What did you learn about your practice?</a:t>
            </a:r>
            <a:endParaRPr dirty="0">
              <a:solidFill>
                <a:srgbClr val="000000"/>
              </a:solidFill>
            </a:endParaRPr>
          </a:p>
          <a:p>
            <a:pPr marL="0" lvl="0" indent="0" algn="l" rtl="0">
              <a:spcBef>
                <a:spcPts val="0"/>
              </a:spcBef>
              <a:spcAft>
                <a:spcPts val="0"/>
              </a:spcAft>
              <a:buNone/>
            </a:pPr>
            <a:endParaRPr dirty="0">
              <a:solidFill>
                <a:srgbClr val="000000"/>
              </a:solidFill>
            </a:endParaRPr>
          </a:p>
          <a:p>
            <a:pPr marL="274320" lvl="0" indent="0" algn="ctr" rtl="0">
              <a:spcBef>
                <a:spcPts val="0"/>
              </a:spcBef>
              <a:spcAft>
                <a:spcPts val="0"/>
              </a:spcAft>
              <a:buNone/>
            </a:pPr>
            <a:endParaRPr dirty="0"/>
          </a:p>
        </p:txBody>
      </p:sp>
      <p:sp>
        <p:nvSpPr>
          <p:cNvPr id="411" name="Google Shape;411;p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accent1"/>
              </a:buClr>
              <a:buSzPts val="3200"/>
              <a:buFont typeface="Bookman Old Style"/>
              <a:buNone/>
            </a:pPr>
            <a:r>
              <a:rPr lang="en-US" dirty="0"/>
              <a:t>Activator:  Reflect and Share  </a:t>
            </a:r>
            <a:endParaRPr dirty="0"/>
          </a:p>
        </p:txBody>
      </p:sp>
      <p:pic>
        <p:nvPicPr>
          <p:cNvPr id="412" name="Google Shape;412;p53" descr="Rainbow colored feedback image"/>
          <p:cNvPicPr preferRelativeResize="0"/>
          <p:nvPr/>
        </p:nvPicPr>
        <p:blipFill>
          <a:blip r:embed="rId3">
            <a:alphaModFix/>
          </a:blip>
          <a:stretch>
            <a:fillRect/>
          </a:stretch>
        </p:blipFill>
        <p:spPr>
          <a:xfrm>
            <a:off x="7650866" y="4213185"/>
            <a:ext cx="3702933" cy="204033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4"/>
          <p:cNvSpPr txBox="1">
            <a:spLocks noGrp="1"/>
          </p:cNvSpPr>
          <p:nvPr>
            <p:ph type="title"/>
          </p:nvPr>
        </p:nvSpPr>
        <p:spPr>
          <a:xfrm>
            <a:off x="838200" y="176300"/>
            <a:ext cx="10515600" cy="1322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a:t>Connections to Module 6 &amp; 7</a:t>
            </a:r>
            <a:endParaRPr/>
          </a:p>
        </p:txBody>
      </p:sp>
      <p:sp>
        <p:nvSpPr>
          <p:cNvPr id="419" name="Google Shape;419;p54"/>
          <p:cNvSpPr txBox="1">
            <a:spLocks noGrp="1"/>
          </p:cNvSpPr>
          <p:nvPr>
            <p:ph type="body" idx="1"/>
          </p:nvPr>
        </p:nvSpPr>
        <p:spPr>
          <a:xfrm>
            <a:off x="838200" y="1586675"/>
            <a:ext cx="10515600" cy="4494900"/>
          </a:xfrm>
          <a:prstGeom prst="rect">
            <a:avLst/>
          </a:prstGeom>
        </p:spPr>
        <p:txBody>
          <a:bodyPr spcFirstLastPara="1" wrap="square" lIns="91425" tIns="45700" rIns="91425" bIns="45700" anchor="t" anchorCtr="0">
            <a:noAutofit/>
          </a:bodyPr>
          <a:lstStyle/>
          <a:p>
            <a:pPr marL="419100">
              <a:buClr>
                <a:srgbClr val="000000"/>
              </a:buClr>
              <a:buSzPts val="2400"/>
            </a:pPr>
            <a:r>
              <a:rPr lang="en-US" sz="2400" dirty="0">
                <a:solidFill>
                  <a:srgbClr val="000000"/>
                </a:solidFill>
              </a:rPr>
              <a:t>Obtaining feedback from students is part of the </a:t>
            </a:r>
            <a:r>
              <a:rPr lang="en-US" sz="2400" b="1" dirty="0">
                <a:solidFill>
                  <a:srgbClr val="000000"/>
                </a:solidFill>
              </a:rPr>
              <a:t>formative assessment</a:t>
            </a:r>
            <a:r>
              <a:rPr lang="en-US" sz="2400" dirty="0">
                <a:solidFill>
                  <a:srgbClr val="000000"/>
                </a:solidFill>
              </a:rPr>
              <a:t> process and involves both students’ </a:t>
            </a:r>
            <a:r>
              <a:rPr lang="en-US" sz="2400" b="1" dirty="0">
                <a:solidFill>
                  <a:srgbClr val="000000"/>
                </a:solidFill>
              </a:rPr>
              <a:t>emotional and cognitive engagement</a:t>
            </a:r>
            <a:r>
              <a:rPr lang="en-US" sz="2400" dirty="0">
                <a:solidFill>
                  <a:srgbClr val="000000"/>
                </a:solidFill>
              </a:rPr>
              <a:t> and is </a:t>
            </a:r>
            <a:r>
              <a:rPr lang="en-US" sz="2400" b="1" dirty="0">
                <a:solidFill>
                  <a:srgbClr val="000000"/>
                </a:solidFill>
              </a:rPr>
              <a:t>culturally responsive</a:t>
            </a:r>
            <a:r>
              <a:rPr lang="en-US" sz="2400" dirty="0">
                <a:solidFill>
                  <a:srgbClr val="000000"/>
                </a:solidFill>
              </a:rPr>
              <a:t>.  </a:t>
            </a:r>
          </a:p>
          <a:p>
            <a:pPr marL="76200" lvl="0" indent="0" algn="l" rtl="0">
              <a:spcBef>
                <a:spcPts val="1000"/>
              </a:spcBef>
              <a:spcAft>
                <a:spcPts val="0"/>
              </a:spcAft>
              <a:buClr>
                <a:srgbClr val="000000"/>
              </a:buClr>
              <a:buSzPts val="2400"/>
              <a:buNone/>
            </a:pPr>
            <a:endParaRPr sz="2200" b="1" dirty="0">
              <a:solidFill>
                <a:srgbClr val="000000"/>
              </a:solidFill>
            </a:endParaRPr>
          </a:p>
          <a:p>
            <a:pPr marL="457200" lvl="0" indent="-381000" algn="l" rtl="0">
              <a:spcBef>
                <a:spcPts val="0"/>
              </a:spcBef>
              <a:spcAft>
                <a:spcPts val="0"/>
              </a:spcAft>
              <a:buClr>
                <a:srgbClr val="000000"/>
              </a:buClr>
              <a:buSzPts val="2400"/>
              <a:buChar char="•"/>
            </a:pPr>
            <a:r>
              <a:rPr lang="en-US" sz="2400" b="1" dirty="0">
                <a:solidFill>
                  <a:srgbClr val="000000"/>
                </a:solidFill>
              </a:rPr>
              <a:t>Kristin’s writing story</a:t>
            </a:r>
            <a:r>
              <a:rPr lang="en-US" sz="2400" dirty="0">
                <a:solidFill>
                  <a:srgbClr val="000000"/>
                </a:solidFill>
              </a:rPr>
              <a:t>, referenced in Module 6 and 7, provides us an example of how the teacher changed their unit lesson based on Kristin’s explanation as to her resistance of receiving and responding to revision feedback.  </a:t>
            </a:r>
          </a:p>
          <a:p>
            <a:pPr marL="76200" lvl="0" indent="0" algn="l" rtl="0">
              <a:spcBef>
                <a:spcPts val="0"/>
              </a:spcBef>
              <a:spcAft>
                <a:spcPts val="0"/>
              </a:spcAft>
              <a:buClr>
                <a:srgbClr val="000000"/>
              </a:buClr>
              <a:buSzPts val="2400"/>
              <a:buNone/>
            </a:pPr>
            <a:endParaRPr sz="2200" dirty="0">
              <a:solidFill>
                <a:srgbClr val="000000"/>
              </a:solidFill>
            </a:endParaRPr>
          </a:p>
          <a:p>
            <a:pPr marL="457200" lvl="0" indent="-381000" algn="l" rtl="0">
              <a:spcBef>
                <a:spcPts val="0"/>
              </a:spcBef>
              <a:spcAft>
                <a:spcPts val="0"/>
              </a:spcAft>
              <a:buClr>
                <a:srgbClr val="000000"/>
              </a:buClr>
              <a:buSzPts val="2400"/>
              <a:buChar char="•"/>
            </a:pPr>
            <a:r>
              <a:rPr lang="en-US" sz="2400" b="1" dirty="0">
                <a:solidFill>
                  <a:srgbClr val="000000"/>
                </a:solidFill>
              </a:rPr>
              <a:t>Teacher to student feedback </a:t>
            </a:r>
            <a:r>
              <a:rPr lang="en-US" sz="2400" dirty="0">
                <a:solidFill>
                  <a:srgbClr val="000000"/>
                </a:solidFill>
              </a:rPr>
              <a:t>was addressed in Module 7.  </a:t>
            </a:r>
            <a:endParaRPr sz="2400" dirty="0">
              <a:solidFill>
                <a:srgbClr val="000000"/>
              </a:solidFill>
            </a:endParaRPr>
          </a:p>
          <a:p>
            <a:pPr marL="0" lvl="0" indent="0" algn="l" rtl="0">
              <a:spcBef>
                <a:spcPts val="1000"/>
              </a:spcBef>
              <a:spcAft>
                <a:spcPts val="0"/>
              </a:spcAft>
              <a:buNone/>
            </a:pPr>
            <a:endParaRPr sz="2400" dirty="0">
              <a:solidFill>
                <a:srgbClr val="000000"/>
              </a:solidFill>
            </a:endParaRPr>
          </a:p>
          <a:p>
            <a:pPr marL="457200" lvl="0" indent="457200" algn="l" rtl="0">
              <a:spcBef>
                <a:spcPts val="1000"/>
              </a:spcBef>
              <a:spcAft>
                <a:spcPts val="0"/>
              </a:spcAft>
              <a:buNone/>
            </a:pPr>
            <a:r>
              <a:rPr lang="en-US" sz="2600" dirty="0">
                <a:solidFill>
                  <a:srgbClr val="000000"/>
                </a:solidFill>
              </a:rPr>
              <a:t>In this module, we will be discussing </a:t>
            </a:r>
            <a:r>
              <a:rPr lang="en-US" sz="2600" b="1" dirty="0">
                <a:solidFill>
                  <a:srgbClr val="000000"/>
                </a:solidFill>
              </a:rPr>
              <a:t>student to teacher feedback.</a:t>
            </a:r>
            <a:r>
              <a:rPr lang="en-US" sz="2600" dirty="0">
                <a:solidFill>
                  <a:srgbClr val="000000"/>
                </a:solidFill>
              </a:rPr>
              <a:t>  </a:t>
            </a:r>
            <a:endParaRPr sz="2600" dirty="0">
              <a:solidFill>
                <a:srgbClr val="000000"/>
              </a:solidFill>
            </a:endParaRPr>
          </a:p>
          <a:p>
            <a:pPr marL="0" lvl="0" indent="0" algn="l" rtl="0">
              <a:spcBef>
                <a:spcPts val="1000"/>
              </a:spcBef>
              <a:spcAft>
                <a:spcPts val="0"/>
              </a:spcAft>
              <a:buNone/>
            </a:pPr>
            <a:endParaRPr sz="2600" dirty="0"/>
          </a:p>
          <a:p>
            <a:pPr marL="0" lvl="0" indent="0" algn="l" rtl="0">
              <a:spcBef>
                <a:spcPts val="1000"/>
              </a:spcBef>
              <a:spcAft>
                <a:spcPts val="0"/>
              </a:spcAft>
              <a:buNone/>
            </a:pPr>
            <a:endParaRPr sz="2100" dirty="0"/>
          </a:p>
        </p:txBody>
      </p:sp>
      <p:sp>
        <p:nvSpPr>
          <p:cNvPr id="420" name="Google Shape;420;p54"/>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6</a:t>
            </a:fld>
            <a:endParaRPr/>
          </a:p>
        </p:txBody>
      </p:sp>
      <p:pic>
        <p:nvPicPr>
          <p:cNvPr id="3" name="Graphic 2" descr="Chat outline">
            <a:extLst>
              <a:ext uri="{FF2B5EF4-FFF2-40B4-BE49-F238E27FC236}">
                <a16:creationId xmlns:a16="http://schemas.microsoft.com/office/drawing/2014/main" id="{B83D341C-8835-1885-EACD-996D692807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39468" y="526361"/>
            <a:ext cx="914400" cy="914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5"/>
          <p:cNvSpPr txBox="1">
            <a:spLocks noGrp="1"/>
          </p:cNvSpPr>
          <p:nvPr>
            <p:ph type="title"/>
          </p:nvPr>
        </p:nvSpPr>
        <p:spPr>
          <a:xfrm>
            <a:off x="838200" y="365125"/>
            <a:ext cx="10515600" cy="978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3060" b="1" dirty="0"/>
              <a:t>A Culturally Responsive Classroom Assessment Framework </a:t>
            </a:r>
            <a:endParaRPr sz="3060" b="1" dirty="0"/>
          </a:p>
        </p:txBody>
      </p:sp>
      <p:sp>
        <p:nvSpPr>
          <p:cNvPr id="427" name="Google Shape;427;p55"/>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7</a:t>
            </a:fld>
            <a:endParaRPr/>
          </a:p>
        </p:txBody>
      </p:sp>
      <p:pic>
        <p:nvPicPr>
          <p:cNvPr id="428" name="Google Shape;428;p55" descr="A culturally responsive classroom assessment framework"/>
          <p:cNvPicPr preferRelativeResize="0"/>
          <p:nvPr/>
        </p:nvPicPr>
        <p:blipFill>
          <a:blip r:embed="rId3">
            <a:alphaModFix/>
          </a:blip>
          <a:stretch>
            <a:fillRect/>
          </a:stretch>
        </p:blipFill>
        <p:spPr>
          <a:xfrm>
            <a:off x="1088775" y="1197725"/>
            <a:ext cx="9829875" cy="4520500"/>
          </a:xfrm>
          <a:prstGeom prst="rect">
            <a:avLst/>
          </a:prstGeom>
          <a:noFill/>
          <a:ln>
            <a:noFill/>
          </a:ln>
        </p:spPr>
      </p:pic>
      <p:sp>
        <p:nvSpPr>
          <p:cNvPr id="430" name="Google Shape;430;p55"/>
          <p:cNvSpPr txBox="1"/>
          <p:nvPr/>
        </p:nvSpPr>
        <p:spPr>
          <a:xfrm>
            <a:off x="1088775" y="5718225"/>
            <a:ext cx="11150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FFFFFF"/>
                </a:solidFill>
                <a:highlight>
                  <a:srgbClr val="231F20"/>
                </a:highlight>
              </a:rPr>
              <a:t>The National Center for the Improvement of Educational Assessment, Inc. - A Culturally Reponsive Classroom Assessment Framework, Carla Evans 2021</a:t>
            </a:r>
            <a:endParaRPr>
              <a:latin typeface="Quattrocento Sans"/>
              <a:ea typeface="Quattrocento Sans"/>
              <a:cs typeface="Quattrocento Sans"/>
              <a:sym typeface="Quattrocento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Definitions: Feedback From Students on Their Experience of the Learning</a:t>
            </a:r>
            <a:endParaRPr/>
          </a:p>
        </p:txBody>
      </p:sp>
      <p:sp>
        <p:nvSpPr>
          <p:cNvPr id="437" name="Google Shape;437;p56"/>
          <p:cNvSpPr txBox="1">
            <a:spLocks noGrp="1"/>
          </p:cNvSpPr>
          <p:nvPr>
            <p:ph type="body" idx="1"/>
          </p:nvPr>
        </p:nvSpPr>
        <p:spPr>
          <a:xfrm>
            <a:off x="838200" y="1825625"/>
            <a:ext cx="10515600" cy="4255800"/>
          </a:xfrm>
          <a:prstGeom prst="rect">
            <a:avLst/>
          </a:prstGeom>
        </p:spPr>
        <p:txBody>
          <a:bodyPr spcFirstLastPara="1" wrap="square" lIns="91425" tIns="45700" rIns="91425" bIns="45700" anchor="t" anchorCtr="0">
            <a:normAutofit/>
          </a:bodyPr>
          <a:lstStyle/>
          <a:p>
            <a:pPr marL="457200" lvl="0" indent="-334327" algn="l" rtl="0">
              <a:spcBef>
                <a:spcPts val="1000"/>
              </a:spcBef>
              <a:spcAft>
                <a:spcPts val="0"/>
              </a:spcAft>
              <a:buSzPct val="64285"/>
              <a:buChar char="•"/>
            </a:pPr>
            <a:r>
              <a:rPr lang="en-US" dirty="0"/>
              <a:t>Student feedback invites students’ perceptions of the classroom environment, instruction, and their own learning</a:t>
            </a:r>
            <a:endParaRPr dirty="0"/>
          </a:p>
          <a:p>
            <a:pPr marL="457200" lvl="0" indent="0" algn="l" rtl="0">
              <a:spcBef>
                <a:spcPts val="1000"/>
              </a:spcBef>
              <a:spcAft>
                <a:spcPts val="0"/>
              </a:spcAft>
              <a:buNone/>
            </a:pPr>
            <a:endParaRPr sz="900" dirty="0"/>
          </a:p>
          <a:p>
            <a:pPr marL="457200" lvl="0" indent="-334327" algn="l" rtl="0">
              <a:spcBef>
                <a:spcPts val="1000"/>
              </a:spcBef>
              <a:spcAft>
                <a:spcPts val="0"/>
              </a:spcAft>
              <a:buSzPct val="64285"/>
              <a:buChar char="•"/>
            </a:pPr>
            <a:r>
              <a:rPr lang="en-US" dirty="0"/>
              <a:t>Student feedback may be anonymous</a:t>
            </a:r>
            <a:endParaRPr dirty="0"/>
          </a:p>
          <a:p>
            <a:pPr marL="457200" lvl="0" indent="0" algn="l" rtl="0">
              <a:spcBef>
                <a:spcPts val="1000"/>
              </a:spcBef>
              <a:spcAft>
                <a:spcPts val="0"/>
              </a:spcAft>
              <a:buNone/>
            </a:pPr>
            <a:endParaRPr sz="900" dirty="0"/>
          </a:p>
          <a:p>
            <a:pPr marL="457200" lvl="0" indent="-334327" algn="l" rtl="0">
              <a:spcBef>
                <a:spcPts val="1000"/>
              </a:spcBef>
              <a:spcAft>
                <a:spcPts val="0"/>
              </a:spcAft>
              <a:buSzPct val="64285"/>
              <a:buChar char="•"/>
            </a:pPr>
            <a:r>
              <a:rPr lang="en-US" dirty="0"/>
              <a:t>Student feedback is part of a teacher’s self-evaluation </a:t>
            </a:r>
            <a:endParaRPr dirty="0"/>
          </a:p>
          <a:p>
            <a:pPr marL="457200" lvl="0" indent="0" algn="l" rtl="0">
              <a:spcBef>
                <a:spcPts val="1000"/>
              </a:spcBef>
              <a:spcAft>
                <a:spcPts val="0"/>
              </a:spcAft>
              <a:buNone/>
            </a:pPr>
            <a:r>
              <a:rPr lang="en-US" dirty="0"/>
              <a:t>(Teachers should discuss general reflections with their evaluators as a matter of course but should have discretion over sharing specific responses/results.)</a:t>
            </a:r>
            <a:endParaRPr dirty="0"/>
          </a:p>
          <a:p>
            <a:pPr marL="457200" lvl="0" indent="0" algn="l" rtl="0">
              <a:spcBef>
                <a:spcPts val="1000"/>
              </a:spcBef>
              <a:spcAft>
                <a:spcPts val="0"/>
              </a:spcAft>
              <a:buNone/>
            </a:pPr>
            <a:endParaRPr dirty="0"/>
          </a:p>
        </p:txBody>
      </p:sp>
      <p:sp>
        <p:nvSpPr>
          <p:cNvPr id="438" name="Google Shape;438;p56"/>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7"/>
          <p:cNvSpPr txBox="1">
            <a:spLocks noGrp="1"/>
          </p:cNvSpPr>
          <p:nvPr>
            <p:ph type="title" idx="4294967295"/>
          </p:nvPr>
        </p:nvSpPr>
        <p:spPr>
          <a:xfrm>
            <a:off x="838200" y="365125"/>
            <a:ext cx="10515600" cy="919665"/>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Why Student </a:t>
            </a:r>
            <a:r>
              <a:rPr lang="en-US" dirty="0">
                <a:solidFill>
                  <a:srgbClr val="222222"/>
                </a:solidFill>
              </a:rPr>
              <a:t>Feedback/</a:t>
            </a:r>
            <a:r>
              <a:rPr lang="en-US" dirty="0"/>
              <a:t>Voice?</a:t>
            </a:r>
            <a:endParaRPr dirty="0"/>
          </a:p>
        </p:txBody>
      </p:sp>
      <p:sp>
        <p:nvSpPr>
          <p:cNvPr id="445" name="Google Shape;445;p57"/>
          <p:cNvSpPr txBox="1">
            <a:spLocks noGrp="1"/>
          </p:cNvSpPr>
          <p:nvPr>
            <p:ph type="body" idx="4294967295"/>
          </p:nvPr>
        </p:nvSpPr>
        <p:spPr>
          <a:xfrm>
            <a:off x="838201" y="3236447"/>
            <a:ext cx="5181600" cy="3302453"/>
          </a:xfrm>
          <a:prstGeom prst="rect">
            <a:avLst/>
          </a:prstGeom>
        </p:spPr>
        <p:txBody>
          <a:bodyPr spcFirstLastPara="1" wrap="square" lIns="91425" tIns="45700" rIns="91425" bIns="45700" anchor="t" anchorCtr="0">
            <a:normAutofit fontScale="32500" lnSpcReduction="20000"/>
          </a:bodyPr>
          <a:lstStyle/>
          <a:p>
            <a:pPr marL="0" lvl="0" indent="0" algn="l" rtl="0">
              <a:spcBef>
                <a:spcPts val="1000"/>
              </a:spcBef>
              <a:spcAft>
                <a:spcPts val="0"/>
              </a:spcAft>
              <a:buNone/>
            </a:pPr>
            <a:r>
              <a:rPr lang="en-US" sz="8800" b="1" dirty="0"/>
              <a:t>The benefits of student voice have been measured for decades by experts in the field.</a:t>
            </a:r>
            <a:endParaRPr sz="8800" b="1" dirty="0"/>
          </a:p>
          <a:p>
            <a:pPr marL="0" lvl="0" indent="0" algn="ctr" rtl="0">
              <a:spcBef>
                <a:spcPts val="1000"/>
              </a:spcBef>
              <a:spcAft>
                <a:spcPts val="0"/>
              </a:spcAft>
              <a:buNone/>
            </a:pPr>
            <a:r>
              <a:rPr lang="en-US" sz="7200" dirty="0"/>
              <a:t>Comparing the </a:t>
            </a:r>
            <a:r>
              <a:rPr lang="en-US" sz="7200" dirty="0" err="1"/>
              <a:t>Quaglia</a:t>
            </a:r>
            <a:r>
              <a:rPr lang="en-US" sz="7200" dirty="0"/>
              <a:t> Institute’s research and that of John Hattie highlights the power involved in feedback and how it impacts student engagement (Hattie, J., &amp; Clarke, S. 2019. Visible learning: Feedback. Routledge).</a:t>
            </a:r>
            <a:endParaRPr sz="7200" dirty="0"/>
          </a:p>
          <a:p>
            <a:pPr marL="0" lvl="0" indent="0" algn="l" rtl="0">
              <a:spcBef>
                <a:spcPts val="1000"/>
              </a:spcBef>
              <a:spcAft>
                <a:spcPts val="0"/>
              </a:spcAft>
              <a:buNone/>
            </a:pPr>
            <a:endParaRPr sz="8800" b="1" dirty="0"/>
          </a:p>
        </p:txBody>
      </p:sp>
      <p:sp>
        <p:nvSpPr>
          <p:cNvPr id="446" name="Google Shape;446;p5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300">
                <a:solidFill>
                  <a:schemeClr val="dk1"/>
                </a:solidFill>
              </a:rPr>
              <a:t>9</a:t>
            </a:fld>
            <a:endParaRPr sz="1300">
              <a:solidFill>
                <a:schemeClr val="dk1"/>
              </a:solidFill>
            </a:endParaRPr>
          </a:p>
        </p:txBody>
      </p:sp>
      <p:sp>
        <p:nvSpPr>
          <p:cNvPr id="447" name="Google Shape;447;p57"/>
          <p:cNvSpPr txBox="1">
            <a:spLocks noGrp="1"/>
          </p:cNvSpPr>
          <p:nvPr>
            <p:ph type="body" idx="4294967295"/>
          </p:nvPr>
        </p:nvSpPr>
        <p:spPr>
          <a:xfrm>
            <a:off x="6172200" y="1825624"/>
            <a:ext cx="5181600" cy="5032375"/>
          </a:xfrm>
          <a:prstGeom prst="rect">
            <a:avLst/>
          </a:prstGeom>
        </p:spPr>
        <p:txBody>
          <a:bodyPr spcFirstLastPara="1" wrap="square" lIns="91425" tIns="45700" rIns="91425" bIns="45700" anchor="t" anchorCtr="0">
            <a:noAutofit/>
          </a:bodyPr>
          <a:lstStyle/>
          <a:p>
            <a:pPr indent="-349250">
              <a:buSzPts val="1900"/>
            </a:pPr>
            <a:r>
              <a:rPr lang="en-US" sz="2000" b="1" dirty="0"/>
              <a:t>Students with a strong sense of student voice are 7 times more likely to be academically motivated.</a:t>
            </a:r>
          </a:p>
          <a:p>
            <a:pPr marL="457200" lvl="0" indent="-349250" algn="l" rtl="0">
              <a:spcBef>
                <a:spcPts val="1000"/>
              </a:spcBef>
              <a:spcAft>
                <a:spcPts val="0"/>
              </a:spcAft>
              <a:buSzPts val="1900"/>
              <a:buChar char="•"/>
            </a:pPr>
            <a:r>
              <a:rPr lang="en-US" sz="1900" b="1" dirty="0"/>
              <a:t>Students with a strong sense of engagement are 16 times more likely to be academically motivated.</a:t>
            </a:r>
            <a:endParaRPr sz="1900" b="1" dirty="0"/>
          </a:p>
          <a:p>
            <a:pPr marL="457200" lvl="0" indent="-349250" algn="l" rtl="0">
              <a:spcBef>
                <a:spcPts val="1000"/>
              </a:spcBef>
              <a:spcAft>
                <a:spcPts val="0"/>
              </a:spcAft>
              <a:buSzPts val="1900"/>
              <a:buChar char="•"/>
            </a:pPr>
            <a:r>
              <a:rPr lang="en-US" sz="1900" b="1" dirty="0"/>
              <a:t>Feedback is most powerful when it is from the student to the teacher.</a:t>
            </a:r>
            <a:endParaRPr sz="1900" dirty="0"/>
          </a:p>
          <a:p>
            <a:pPr marL="457200" lvl="0" indent="-349250" algn="l" rtl="0">
              <a:spcBef>
                <a:spcPts val="1000"/>
              </a:spcBef>
              <a:spcAft>
                <a:spcPts val="0"/>
              </a:spcAft>
              <a:buSzPts val="1900"/>
              <a:buChar char="•"/>
            </a:pPr>
            <a:r>
              <a:rPr lang="en-US" sz="1900" b="1" dirty="0"/>
              <a:t>When teachers seek, or at least are open to, feedback from students about what students know, what they understand, where they make errors, when they have misconceptions, when they are engaged; then teaching and learning can be synchronized and powerful.</a:t>
            </a:r>
            <a:endParaRPr sz="1900" b="1" dirty="0"/>
          </a:p>
          <a:p>
            <a:pPr marL="0" lvl="0" indent="0" algn="l" rtl="0">
              <a:spcBef>
                <a:spcPts val="1000"/>
              </a:spcBef>
              <a:spcAft>
                <a:spcPts val="0"/>
              </a:spcAft>
              <a:buNone/>
            </a:pPr>
            <a:endParaRPr sz="1900" b="1" dirty="0"/>
          </a:p>
        </p:txBody>
      </p:sp>
      <p:sp>
        <p:nvSpPr>
          <p:cNvPr id="2" name="TextBox 1">
            <a:extLst>
              <a:ext uri="{FF2B5EF4-FFF2-40B4-BE49-F238E27FC236}">
                <a16:creationId xmlns:a16="http://schemas.microsoft.com/office/drawing/2014/main" id="{3DCF12ED-ADDE-8D5D-A820-197641C1430E}"/>
              </a:ext>
            </a:extLst>
          </p:cNvPr>
          <p:cNvSpPr txBox="1"/>
          <p:nvPr/>
        </p:nvSpPr>
        <p:spPr>
          <a:xfrm>
            <a:off x="6663160" y="1394737"/>
            <a:ext cx="1856598" cy="430887"/>
          </a:xfrm>
          <a:prstGeom prst="rect">
            <a:avLst/>
          </a:prstGeom>
          <a:noFill/>
        </p:spPr>
        <p:txBody>
          <a:bodyPr wrap="none" rtlCol="0">
            <a:spAutoFit/>
          </a:bodyPr>
          <a:lstStyle/>
          <a:p>
            <a:r>
              <a:rPr lang="en-US" sz="2200" i="1" dirty="0">
                <a:latin typeface="Quattrocento Sans" panose="020B0502050000020003" pitchFamily="34" charset="0"/>
              </a:rPr>
              <a:t>For example: </a:t>
            </a:r>
          </a:p>
        </p:txBody>
      </p:sp>
      <p:pic>
        <p:nvPicPr>
          <p:cNvPr id="4" name="Picture 3" descr="Mic on a stage with blurred background">
            <a:extLst>
              <a:ext uri="{FF2B5EF4-FFF2-40B4-BE49-F238E27FC236}">
                <a16:creationId xmlns:a16="http://schemas.microsoft.com/office/drawing/2014/main" id="{060A3EC2-C43E-6042-9715-B4DD55B7743C}"/>
              </a:ext>
            </a:extLst>
          </p:cNvPr>
          <p:cNvPicPr>
            <a:picLocks noChangeAspect="1"/>
          </p:cNvPicPr>
          <p:nvPr/>
        </p:nvPicPr>
        <p:blipFill>
          <a:blip r:embed="rId3"/>
          <a:stretch>
            <a:fillRect/>
          </a:stretch>
        </p:blipFill>
        <p:spPr>
          <a:xfrm>
            <a:off x="2018336" y="1355561"/>
            <a:ext cx="2821329" cy="1880886"/>
          </a:xfrm>
          <a:prstGeom prst="rect">
            <a:avLst/>
          </a:prstGeom>
        </p:spPr>
      </p:pic>
      <p:pic>
        <p:nvPicPr>
          <p:cNvPr id="6" name="Picture 5" descr="OSPI Logo">
            <a:extLst>
              <a:ext uri="{FF2B5EF4-FFF2-40B4-BE49-F238E27FC236}">
                <a16:creationId xmlns:a16="http://schemas.microsoft.com/office/drawing/2014/main" id="{FF6227AE-E79A-AB07-4B87-D10A5B3B5943}"/>
              </a:ext>
            </a:extLst>
          </p:cNvPr>
          <p:cNvPicPr>
            <a:picLocks noChangeAspect="1"/>
          </p:cNvPicPr>
          <p:nvPr/>
        </p:nvPicPr>
        <p:blipFill>
          <a:blip r:embed="rId4"/>
          <a:stretch>
            <a:fillRect/>
          </a:stretch>
        </p:blipFill>
        <p:spPr>
          <a:xfrm>
            <a:off x="218783" y="6022958"/>
            <a:ext cx="1962251" cy="666784"/>
          </a:xfrm>
          <a:prstGeom prst="rect">
            <a:avLst/>
          </a:prstGeom>
        </p:spPr>
      </p:pic>
    </p:spTree>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5be8bb1-7551-4f0e-824e-4130dbefed9f">
      <UserInfo>
        <DisplayName>Taylor Kidder-Morrill</DisplayName>
        <AccountId>17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5156AA48CF51740AD0D14CA6DAAC8E1" ma:contentTypeVersion="13" ma:contentTypeDescription="Create a new document." ma:contentTypeScope="" ma:versionID="56684f421550f7a9e1658cdd591508df">
  <xsd:schema xmlns:xsd="http://www.w3.org/2001/XMLSchema" xmlns:xs="http://www.w3.org/2001/XMLSchema" xmlns:p="http://schemas.microsoft.com/office/2006/metadata/properties" xmlns:ns2="bf9ae3ca-b481-4d42-bb8b-c12cb787da43" xmlns:ns3="85be8bb1-7551-4f0e-824e-4130dbefed9f" targetNamespace="http://schemas.microsoft.com/office/2006/metadata/properties" ma:root="true" ma:fieldsID="6b460efc43aec909b793030f20aa8f55" ns2:_="" ns3:_="">
    <xsd:import namespace="bf9ae3ca-b481-4d42-bb8b-c12cb787da43"/>
    <xsd:import namespace="85be8bb1-7551-4f0e-824e-4130dbefed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9ae3ca-b481-4d42-bb8b-c12cb787da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be8bb1-7551-4f0e-824e-4130dbefed9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E61E94-5893-47F2-BE76-18EF75F0BCD4}">
  <ds:schemaRefs>
    <ds:schemaRef ds:uri="http://schemas.microsoft.com/sharepoint/v3/contenttype/forms"/>
  </ds:schemaRefs>
</ds:datastoreItem>
</file>

<file path=customXml/itemProps2.xml><?xml version="1.0" encoding="utf-8"?>
<ds:datastoreItem xmlns:ds="http://schemas.openxmlformats.org/officeDocument/2006/customXml" ds:itemID="{F32F8D0A-87B0-4C5B-B7AE-F4713D6B34A6}">
  <ds:schemaRefs>
    <ds:schemaRef ds:uri="http://purl.org/dc/dcmitype/"/>
    <ds:schemaRef ds:uri="http://schemas.microsoft.com/office/2006/metadata/properties"/>
    <ds:schemaRef ds:uri="http://www.w3.org/XML/1998/namespace"/>
    <ds:schemaRef ds:uri="http://schemas.microsoft.com/office/2006/documentManagement/types"/>
    <ds:schemaRef ds:uri="http://purl.org/dc/terms/"/>
    <ds:schemaRef ds:uri="bf9ae3ca-b481-4d42-bb8b-c12cb787da43"/>
    <ds:schemaRef ds:uri="http://schemas.openxmlformats.org/package/2006/metadata/core-properties"/>
    <ds:schemaRef ds:uri="http://schemas.microsoft.com/office/infopath/2007/PartnerControls"/>
    <ds:schemaRef ds:uri="http://purl.org/dc/elements/1.1/"/>
    <ds:schemaRef ds:uri="85be8bb1-7551-4f0e-824e-4130dbefed9f"/>
  </ds:schemaRefs>
</ds:datastoreItem>
</file>

<file path=customXml/itemProps3.xml><?xml version="1.0" encoding="utf-8"?>
<ds:datastoreItem xmlns:ds="http://schemas.openxmlformats.org/officeDocument/2006/customXml" ds:itemID="{132888FA-1B09-4057-BEBE-6FC0D5D899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9ae3ca-b481-4d42-bb8b-c12cb787da43"/>
    <ds:schemaRef ds:uri="85be8bb1-7551-4f0e-824e-4130dbefed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1277</TotalTime>
  <Words>4204</Words>
  <Application>Microsoft Office PowerPoint</Application>
  <PresentationFormat>Widescreen</PresentationFormat>
  <Paragraphs>503</Paragraphs>
  <Slides>22</Slides>
  <Notes>22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Arial</vt:lpstr>
      <vt:lpstr>Bookman Old Style</vt:lpstr>
      <vt:lpstr>Calibri</vt:lpstr>
      <vt:lpstr>Noto Sans Symbols</vt:lpstr>
      <vt:lpstr>Quattrocento Sans</vt:lpstr>
      <vt:lpstr>Wingdings</vt:lpstr>
      <vt:lpstr>Title Slides</vt:lpstr>
      <vt:lpstr>Content Slides</vt:lpstr>
      <vt:lpstr>Title Slides</vt:lpstr>
      <vt:lpstr> SGG Module 8– Feedback From Students on Their Experience of the Learning </vt:lpstr>
      <vt:lpstr>SGG Concept Map</vt:lpstr>
      <vt:lpstr>Facilitator Outline </vt:lpstr>
      <vt:lpstr>Learning Targets</vt:lpstr>
      <vt:lpstr>Activator:  Reflect and Share  </vt:lpstr>
      <vt:lpstr>Connections to Module 6 &amp; 7</vt:lpstr>
      <vt:lpstr>A Culturally Responsive Classroom Assessment Framework </vt:lpstr>
      <vt:lpstr>Definitions: Feedback From Students on Their Experience of the Learning</vt:lpstr>
      <vt:lpstr>Why Student Feedback/Voice?</vt:lpstr>
      <vt:lpstr>Student Voice &amp; Visible Learning</vt:lpstr>
      <vt:lpstr>Benefits of Receiving Student Feedback  on Teaching and Learning</vt:lpstr>
      <vt:lpstr> 10 Mindframes for Visible Learning has stemmed from the Visible Learning research conducted by Professor John Hattie and his team, who concluded that one of the most important influences on student achievement is how teachers think about learning and their own role. Hattie and Zierer (2018) define ten behaviours or mindframes that teachers need to adopt in order to maximise student success.   Which mindframes align with your current practice and which ones are a challenge/next step?   10 Mindframes for Visible Learning: Teaching for Success, John Hattie &amp; Klaus Zierer</vt:lpstr>
      <vt:lpstr>Street Data: Asset-Based and Builds on  the Tenets of Culturally Responsive Education</vt:lpstr>
      <vt:lpstr>Embedding Strategies for Obtaining Student Feedback  </vt:lpstr>
      <vt:lpstr>Activity - Student Perception </vt:lpstr>
      <vt:lpstr>How Listening to Students with Grace is Important</vt:lpstr>
      <vt:lpstr>Video: Getting STUDENT FEEDBACK About Your Teaching  </vt:lpstr>
      <vt:lpstr> Connections to your Instructional Framework</vt:lpstr>
      <vt:lpstr>Key Considerations:  Feedback From Students on Their Experience of the Learning </vt:lpstr>
      <vt:lpstr>Additional Readings and Resources</vt:lpstr>
      <vt:lpstr>Closing</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SGG Module 8– Feedback From Students on Their Experience of the Learning</dc:title>
  <dc:creator>Katie Taylor</dc:creator>
  <cp:lastModifiedBy>Taylor Kidder-Morrill</cp:lastModifiedBy>
  <cp:revision>7</cp:revision>
  <dcterms:modified xsi:type="dcterms:W3CDTF">2023-07-12T17:45:25Z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0x010100C5156AA48CF51740AD0D14CA6DAAC8E1</vt:lpwstr>
  </property>
</Properties>
</file>